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15" r:id="rId2"/>
    <p:sldId id="264" r:id="rId3"/>
    <p:sldId id="281" r:id="rId4"/>
    <p:sldId id="286" r:id="rId5"/>
    <p:sldId id="283" r:id="rId6"/>
    <p:sldId id="284" r:id="rId7"/>
    <p:sldId id="293" r:id="rId8"/>
    <p:sldId id="287" r:id="rId9"/>
    <p:sldId id="288" r:id="rId10"/>
    <p:sldId id="309" r:id="rId11"/>
    <p:sldId id="294" r:id="rId12"/>
    <p:sldId id="311" r:id="rId13"/>
    <p:sldId id="291" r:id="rId14"/>
    <p:sldId id="313" r:id="rId15"/>
    <p:sldId id="300" r:id="rId16"/>
    <p:sldId id="306" r:id="rId17"/>
    <p:sldId id="307" r:id="rId18"/>
    <p:sldId id="308" r:id="rId19"/>
    <p:sldId id="314" r:id="rId20"/>
    <p:sldId id="302" r:id="rId21"/>
    <p:sldId id="310" r:id="rId22"/>
    <p:sldId id="312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84" y="-13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C6520-98BA-4093-ACC4-9666B03B1F5E}" type="datetimeFigureOut">
              <a:rPr lang="ru-RU" smtClean="0"/>
              <a:pPr/>
              <a:t>01.02.2017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1FD18-9142-4E19-A21D-488BCC8A24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84661-6BC1-4878-8A19-5867EFEF780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1295400"/>
            <a:ext cx="91059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33400" y="45720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solidFill>
                  <a:srgbClr val="FF0000"/>
                </a:solidFill>
              </a:rPr>
              <a:t>Ұжым – күрделі оркестр, онда әркімнің өз аспабы болады, сол аспабымен ойнайды.</a:t>
            </a:r>
          </a:p>
          <a:p>
            <a:r>
              <a:rPr lang="kk-KZ" sz="3200" dirty="0" smtClean="0">
                <a:solidFill>
                  <a:srgbClr val="FF0000"/>
                </a:solidFill>
              </a:rPr>
              <a:t>                                             В.А.Сухомлинский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1 Темірғали\5 Курс 3 ай\Коучинг\Новая папка\13161800951lyudej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67200" y="457200"/>
            <a:ext cx="4876800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Тақырыбы:</a:t>
            </a:r>
          </a:p>
          <a:p>
            <a:pPr algn="ctr"/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Сыни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тұрғыдан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ойлану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арқылы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салауатты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өмір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салтын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қалыптастыру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447800"/>
            <a:ext cx="8610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dirty="0" smtClean="0">
                <a:solidFill>
                  <a:srgbClr val="FF0000"/>
                </a:solidFill>
              </a:rPr>
              <a:t>Коучинг 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kk-KZ" sz="3200" dirty="0" smtClean="0">
                <a:solidFill>
                  <a:srgbClr val="FF0000"/>
                </a:solidFill>
              </a:rPr>
              <a:t>мақсаты:</a:t>
            </a:r>
            <a:endParaRPr lang="en-US" sz="3200" dirty="0" smtClean="0">
              <a:solidFill>
                <a:srgbClr val="FF0000"/>
              </a:solidFill>
            </a:endParaRPr>
          </a:p>
          <a:p>
            <a:pPr indent="360000" fontAlgn="base">
              <a:buFont typeface="Wingdings" pitchFamily="2" charset="2"/>
              <a:buChar char="Ø"/>
            </a:pPr>
            <a:r>
              <a:rPr lang="ru-RU" sz="2400" dirty="0" err="1" smtClean="0"/>
              <a:t>Мұғалімдер арасында</a:t>
            </a:r>
            <a:r>
              <a:rPr lang="ru-RU" sz="2400" dirty="0" smtClean="0"/>
              <a:t> </a:t>
            </a:r>
            <a:r>
              <a:rPr lang="ru-RU" sz="2400" dirty="0" err="1" smtClean="0"/>
              <a:t>диалогтік</a:t>
            </a:r>
            <a:r>
              <a:rPr lang="ru-RU" sz="2400" dirty="0" smtClean="0"/>
              <a:t> </a:t>
            </a:r>
            <a:r>
              <a:rPr lang="ru-RU" sz="2400" dirty="0" err="1" smtClean="0"/>
              <a:t>өзара әрекеттестік арқылы сыни</a:t>
            </a:r>
            <a:r>
              <a:rPr lang="ru-RU" sz="2400" dirty="0" smtClean="0"/>
              <a:t> </a:t>
            </a:r>
            <a:r>
              <a:rPr lang="ru-RU" sz="2400" dirty="0" err="1" smtClean="0"/>
              <a:t>тұрғыдан ойлауды</a:t>
            </a:r>
            <a:r>
              <a:rPr lang="ru-RU" sz="2400" dirty="0" smtClean="0"/>
              <a:t> </a:t>
            </a:r>
            <a:r>
              <a:rPr lang="ru-RU" sz="2400" dirty="0" err="1" smtClean="0"/>
              <a:t>дамытуға арналған.</a:t>
            </a:r>
            <a:r>
              <a:rPr lang="ru-RU" sz="2400" dirty="0" smtClean="0"/>
              <a:t> </a:t>
            </a:r>
          </a:p>
          <a:p>
            <a:pPr indent="360000" fontAlgn="base">
              <a:buFont typeface="Wingdings" pitchFamily="2" charset="2"/>
              <a:buChar char="Ø"/>
            </a:pPr>
            <a:r>
              <a:rPr lang="kk-KZ" sz="2400" dirty="0" smtClean="0"/>
              <a:t>СТО қалай дамиды? Ө</a:t>
            </a:r>
            <a:r>
              <a:rPr lang="ru-RU" sz="2400" dirty="0" err="1" smtClean="0"/>
              <a:t>зінің жауаптары</a:t>
            </a:r>
            <a:r>
              <a:rPr lang="ru-RU" sz="2400" dirty="0" smtClean="0"/>
              <a:t> мен </a:t>
            </a:r>
            <a:r>
              <a:rPr lang="ru-RU" sz="2400" dirty="0" err="1" smtClean="0"/>
              <a:t>оқыту үдерісі туралы</a:t>
            </a:r>
            <a:r>
              <a:rPr lang="ru-RU" sz="2400" dirty="0" smtClean="0"/>
              <a:t> </a:t>
            </a:r>
            <a:r>
              <a:rPr lang="ru-RU" sz="2400" dirty="0" err="1" smtClean="0"/>
              <a:t>ойлануы</a:t>
            </a:r>
            <a:r>
              <a:rPr lang="ru-RU" sz="2400" dirty="0" smtClean="0"/>
              <a:t> </a:t>
            </a:r>
            <a:r>
              <a:rPr lang="ru-RU" sz="2400" dirty="0" err="1" smtClean="0"/>
              <a:t>арқылы дамиды</a:t>
            </a:r>
            <a:r>
              <a:rPr lang="ru-RU" sz="2400" dirty="0" smtClean="0"/>
              <a:t>. </a:t>
            </a:r>
          </a:p>
          <a:p>
            <a:pPr indent="360000" fontAlgn="base">
              <a:buFont typeface="Wingdings" pitchFamily="2" charset="2"/>
              <a:buChar char="Ø"/>
            </a:pPr>
            <a:r>
              <a:rPr lang="ru-RU" sz="2400" dirty="0" err="1" smtClean="0"/>
              <a:t>СТО-ны</a:t>
            </a:r>
            <a:r>
              <a:rPr lang="ru-RU" sz="2400" dirty="0" smtClean="0"/>
              <a:t> </a:t>
            </a:r>
            <a:r>
              <a:rPr lang="ru-RU" sz="2400" dirty="0" err="1" smtClean="0"/>
              <a:t>дамыту</a:t>
            </a:r>
            <a:r>
              <a:rPr lang="ru-RU" sz="2400" dirty="0" smtClean="0"/>
              <a:t> </a:t>
            </a:r>
            <a:r>
              <a:rPr lang="ru-RU" sz="2400" dirty="0" err="1" smtClean="0"/>
              <a:t>жолдары</a:t>
            </a:r>
            <a:r>
              <a:rPr lang="ru-RU" sz="2400" dirty="0" smtClean="0"/>
              <a:t>: </a:t>
            </a:r>
            <a:r>
              <a:rPr lang="kk-KZ" sz="2400" dirty="0" smtClean="0"/>
              <a:t>Мұғалімдерді</a:t>
            </a:r>
            <a:r>
              <a:rPr lang="ru-RU" sz="2400" dirty="0" smtClean="0"/>
              <a:t> </a:t>
            </a:r>
            <a:r>
              <a:rPr lang="ru-RU" sz="2400" dirty="0" err="1" smtClean="0"/>
              <a:t>мәселеге көңіл аударуға және мәліметтерді талдауға шақыру нәтижесінде қарастырылатын болады</a:t>
            </a:r>
            <a:r>
              <a:rPr lang="ru-RU" sz="2400" dirty="0" smtClean="0"/>
              <a:t>. </a:t>
            </a:r>
          </a:p>
          <a:p>
            <a:pPr indent="360000" fontAlgn="base">
              <a:buFont typeface="Wingdings" pitchFamily="2" charset="2"/>
              <a:buChar char="Ø"/>
            </a:pPr>
            <a:r>
              <a:rPr lang="ru-RU" sz="2400" dirty="0" err="1" smtClean="0"/>
              <a:t>Мұғалімдер өз әріптестерімен сұхбаттасуда өз көзқарасын айтады</a:t>
            </a:r>
            <a:r>
              <a:rPr lang="ru-RU" sz="2400" dirty="0" smtClean="0"/>
              <a:t> </a:t>
            </a:r>
            <a:r>
              <a:rPr lang="ru-RU" sz="2400" dirty="0" err="1" smtClean="0"/>
              <a:t>әрі қорғайды.</a:t>
            </a:r>
            <a:r>
              <a:rPr lang="ru-RU" sz="2400" dirty="0" smtClean="0"/>
              <a:t> </a:t>
            </a:r>
          </a:p>
          <a:p>
            <a:pPr indent="360000" fontAlgn="base">
              <a:buFont typeface="Wingdings" pitchFamily="2" charset="2"/>
              <a:buChar char="Ø"/>
            </a:pPr>
            <a:r>
              <a:rPr lang="ru-RU" sz="2400" dirty="0" err="1" smtClean="0"/>
              <a:t>Сондай-ақ, </a:t>
            </a:r>
            <a:r>
              <a:rPr lang="ru-RU" sz="2400" dirty="0" smtClean="0"/>
              <a:t>осы </a:t>
            </a:r>
            <a:r>
              <a:rPr lang="ru-RU" sz="2400" dirty="0" err="1" smtClean="0"/>
              <a:t>сабақта біз</a:t>
            </a:r>
            <a:r>
              <a:rPr lang="ru-RU" sz="2400" dirty="0" smtClean="0"/>
              <a:t> </a:t>
            </a:r>
            <a:r>
              <a:rPr lang="ru-RU" sz="2400" dirty="0" err="1" smtClean="0"/>
              <a:t>дене</a:t>
            </a:r>
            <a:r>
              <a:rPr lang="ru-RU" sz="2400" dirty="0" smtClean="0"/>
              <a:t> </a:t>
            </a:r>
            <a:r>
              <a:rPr lang="ru-RU" sz="2400" dirty="0" err="1" smtClean="0"/>
              <a:t>шынықтыру сабағында сыни</a:t>
            </a:r>
            <a:r>
              <a:rPr lang="ru-RU" sz="2400" dirty="0" smtClean="0"/>
              <a:t> </a:t>
            </a:r>
            <a:r>
              <a:rPr lang="ru-RU" sz="2400" dirty="0" err="1" smtClean="0"/>
              <a:t>тұрғыдан ойлаудың кейбір</a:t>
            </a:r>
            <a:r>
              <a:rPr lang="ru-RU" sz="2400" dirty="0" smtClean="0"/>
              <a:t> </a:t>
            </a:r>
            <a:r>
              <a:rPr lang="ru-RU" sz="2400" dirty="0" err="1" smtClean="0"/>
              <a:t>аспектілерін</a:t>
            </a:r>
            <a:r>
              <a:rPr lang="ru-RU" sz="2400" dirty="0" smtClean="0"/>
              <a:t> </a:t>
            </a:r>
            <a:r>
              <a:rPr lang="ru-RU" sz="2400" dirty="0" err="1" smtClean="0"/>
              <a:t>қарастырамыз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2286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P.S. </a:t>
            </a:r>
            <a:r>
              <a:rPr lang="kk-KZ" dirty="0" smtClean="0"/>
              <a:t>Бұл тақырып бойынша дене шынықтыру сабағындағы мақсатым салауатты өмір салтын қалыптастыру болса, коучингте </a:t>
            </a:r>
            <a:r>
              <a:rPr lang="kk-KZ" dirty="0" smtClean="0">
                <a:solidFill>
                  <a:srgbClr val="FF0000"/>
                </a:solidFill>
              </a:rPr>
              <a:t>өмір салты қалыптасқан мұғалімдермен</a:t>
            </a:r>
            <a:r>
              <a:rPr lang="kk-KZ" dirty="0" smtClean="0"/>
              <a:t> әдіс алмасу және есеп беру мақсатын көздеймін.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28600"/>
            <a:ext cx="78486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00" algn="ctr"/>
            <a:r>
              <a:rPr lang="kk-KZ" sz="3200" dirty="0" smtClean="0">
                <a:solidFill>
                  <a:srgbClr val="FF0000"/>
                </a:solidFill>
              </a:rPr>
              <a:t>Коучингке 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kk-KZ" sz="3200" dirty="0" smtClean="0">
                <a:solidFill>
                  <a:srgbClr val="FF0000"/>
                </a:solidFill>
              </a:rPr>
              <a:t>қызығушылық 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kk-KZ" sz="3200" dirty="0" smtClean="0">
                <a:solidFill>
                  <a:srgbClr val="FF0000"/>
                </a:solidFill>
              </a:rPr>
              <a:t>ояту</a:t>
            </a:r>
            <a:endParaRPr lang="en-US" sz="3200" dirty="0" smtClean="0">
              <a:solidFill>
                <a:srgbClr val="FF0000"/>
              </a:solidFill>
            </a:endParaRPr>
          </a:p>
          <a:p>
            <a:pPr indent="720000" algn="ctr"/>
            <a:endParaRPr lang="en-US" sz="2000" dirty="0" smtClean="0"/>
          </a:p>
          <a:p>
            <a:pPr indent="360000">
              <a:buFont typeface="Arial" pitchFamily="34" charset="0"/>
              <a:buChar char="•"/>
            </a:pPr>
            <a:r>
              <a:rPr lang="kk-KZ" sz="2000" dirty="0" smtClean="0"/>
              <a:t>Коучингте Темірғали ағай көп сөйлеп түсіндірсін бе, әлде, өздеріңіз көп сөйлеп түсінгіңіз келеді ме? (кері байланыс)</a:t>
            </a:r>
          </a:p>
          <a:p>
            <a:pPr indent="360000">
              <a:buFont typeface="Arial" pitchFamily="34" charset="0"/>
              <a:buChar char="•"/>
            </a:pPr>
            <a:r>
              <a:rPr lang="kk-KZ" sz="2000" dirty="0" smtClean="0"/>
              <a:t>Сабақ тақырыбы, мақсаты, міндеттері тұрғанда топқа бөліну деген жай ғана сыныпқа кіріп, сырт киімді ілгішке ілген сияқты мәселе деп қарайсыз ба?</a:t>
            </a:r>
          </a:p>
          <a:p>
            <a:pPr indent="360000">
              <a:buFont typeface="Arial" pitchFamily="34" charset="0"/>
              <a:buChar char="•"/>
            </a:pPr>
            <a:r>
              <a:rPr lang="kk-KZ" sz="2000" dirty="0" smtClean="0"/>
              <a:t>Сыни тұрғысынан ойлау – сынау емес, шыңдалған ойлау дегенге келісесіз бе?</a:t>
            </a:r>
            <a:endParaRPr lang="en-US" sz="2000" dirty="0" smtClean="0"/>
          </a:p>
          <a:p>
            <a:pPr indent="360000">
              <a:buFont typeface="Arial" pitchFamily="34" charset="0"/>
              <a:buChar char="•"/>
            </a:pPr>
            <a:r>
              <a:rPr lang="ru-RU" sz="2000" dirty="0" err="1" smtClean="0"/>
              <a:t>Сыни</a:t>
            </a:r>
            <a:r>
              <a:rPr lang="ru-RU" sz="2000" dirty="0" smtClean="0"/>
              <a:t> </a:t>
            </a:r>
            <a:r>
              <a:rPr lang="ru-RU" sz="2000" dirty="0" err="1" smtClean="0"/>
              <a:t>тұрғыдан ойлау</a:t>
            </a:r>
            <a:r>
              <a:rPr lang="ru-RU" sz="2000" dirty="0" smtClean="0"/>
              <a:t> </a:t>
            </a:r>
            <a:r>
              <a:rPr lang="ru-RU" sz="2000" dirty="0" err="1" smtClean="0"/>
              <a:t>адам</a:t>
            </a:r>
            <a:r>
              <a:rPr lang="ru-RU" sz="2000" dirty="0" smtClean="0"/>
              <a:t> </a:t>
            </a:r>
            <a:r>
              <a:rPr lang="ru-RU" sz="2000" dirty="0" err="1" smtClean="0"/>
              <a:t>шындыққа </a:t>
            </a:r>
            <a:r>
              <a:rPr lang="ru-RU" sz="2000" dirty="0" smtClean="0"/>
              <a:t>не </a:t>
            </a:r>
            <a:r>
              <a:rPr lang="ru-RU" sz="2000" dirty="0" err="1" smtClean="0"/>
              <a:t>қорытындыға қол жеткізетіндігіне</a:t>
            </a:r>
            <a:r>
              <a:rPr lang="ru-RU" sz="2000" dirty="0" smtClean="0"/>
              <a:t> </a:t>
            </a:r>
            <a:r>
              <a:rPr lang="ru-RU" sz="2000" dirty="0" err="1" smtClean="0"/>
              <a:t>кепілдік</a:t>
            </a:r>
            <a:r>
              <a:rPr lang="ru-RU" sz="2000" dirty="0" smtClean="0"/>
              <a:t> </a:t>
            </a:r>
            <a:r>
              <a:rPr lang="ru-RU" sz="2000" dirty="0" err="1" smtClean="0"/>
              <a:t>бере</a:t>
            </a:r>
            <a:r>
              <a:rPr lang="ru-RU" sz="2000" dirty="0" smtClean="0"/>
              <a:t> </a:t>
            </a:r>
            <a:r>
              <a:rPr lang="ru-RU" sz="2000" dirty="0" err="1" smtClean="0"/>
              <a:t>ме</a:t>
            </a:r>
            <a:r>
              <a:rPr lang="ru-RU" sz="2000" dirty="0" smtClean="0"/>
              <a:t>?</a:t>
            </a:r>
            <a:endParaRPr lang="en-US" sz="2000" dirty="0" smtClean="0"/>
          </a:p>
          <a:p>
            <a:pPr indent="360000">
              <a:buFont typeface="Arial" pitchFamily="34" charset="0"/>
              <a:buChar char="•"/>
            </a:pPr>
            <a:r>
              <a:rPr lang="kk-KZ" sz="2000" dirty="0" smtClean="0"/>
              <a:t>Сапалы сұрақтарды қоя білу сыни тұрғыдан ойлаудың және  жақсы сыни ойшыл болып қалыптасудың негізгі кілті бола алады ма?</a:t>
            </a:r>
            <a:endParaRPr lang="en-US" sz="2000" dirty="0" smtClean="0"/>
          </a:p>
          <a:p>
            <a:pPr indent="360000">
              <a:buFont typeface="Arial" pitchFamily="34" charset="0"/>
              <a:buChar char="•"/>
            </a:pPr>
            <a:r>
              <a:rPr lang="ru-RU" sz="2000" dirty="0" err="1" smtClean="0"/>
              <a:t>Сыни</a:t>
            </a:r>
            <a:r>
              <a:rPr lang="ru-RU" sz="2000" dirty="0" smtClean="0"/>
              <a:t> </a:t>
            </a:r>
            <a:r>
              <a:rPr lang="ru-RU" sz="2000" dirty="0" err="1" smtClean="0"/>
              <a:t>тұрғыдан ойлау</a:t>
            </a:r>
            <a:r>
              <a:rPr lang="ru-RU" sz="2000" dirty="0" smtClean="0"/>
              <a:t> </a:t>
            </a:r>
            <a:r>
              <a:rPr lang="ru-RU" sz="2000" dirty="0" err="1" smtClean="0"/>
              <a:t>бұл зерделеуге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 жетілдіруге</a:t>
            </a:r>
            <a:r>
              <a:rPr lang="ru-RU" sz="2000" dirty="0" smtClean="0"/>
              <a:t> </a:t>
            </a:r>
            <a:r>
              <a:rPr lang="ru-RU" sz="2000" dirty="0" err="1" smtClean="0"/>
              <a:t>болатын</a:t>
            </a:r>
            <a:r>
              <a:rPr lang="ru-RU" sz="2000" dirty="0" smtClean="0"/>
              <a:t> (</a:t>
            </a:r>
            <a:r>
              <a:rPr lang="ru-RU" sz="2000" dirty="0" err="1" smtClean="0"/>
              <a:t>жетілдірілуге</a:t>
            </a:r>
            <a:r>
              <a:rPr lang="ru-RU" sz="2000" dirty="0" smtClean="0"/>
              <a:t> </a:t>
            </a:r>
            <a:r>
              <a:rPr lang="ru-RU" sz="2000" dirty="0" err="1" smtClean="0"/>
              <a:t>тиіс</a:t>
            </a:r>
            <a:r>
              <a:rPr lang="ru-RU" sz="2000" dirty="0" smtClean="0"/>
              <a:t>) </a:t>
            </a:r>
            <a:r>
              <a:rPr lang="ru-RU" sz="2000" dirty="0" err="1" smtClean="0"/>
              <a:t>зияткерлік</a:t>
            </a:r>
            <a:r>
              <a:rPr lang="ru-RU" sz="2000" dirty="0" smtClean="0"/>
              <a:t> </a:t>
            </a:r>
            <a:r>
              <a:rPr lang="ru-RU" sz="2000" dirty="0" err="1" smtClean="0"/>
              <a:t>шеберлік</a:t>
            </a:r>
            <a:r>
              <a:rPr lang="en-US" sz="2000" dirty="0" smtClean="0"/>
              <a:t> </a:t>
            </a:r>
            <a:r>
              <a:rPr lang="kk-KZ" sz="2000" dirty="0" smtClean="0"/>
              <a:t>дегенге келісесіз бе?</a:t>
            </a:r>
            <a:endParaRPr lang="en-US" sz="2000" dirty="0" smtClean="0"/>
          </a:p>
          <a:p>
            <a:pPr indent="360000">
              <a:buFont typeface="Arial" pitchFamily="34" charset="0"/>
              <a:buChar char="•"/>
            </a:pPr>
            <a:r>
              <a:rPr lang="kk-KZ" sz="2000" dirty="0" smtClean="0"/>
              <a:t>Темірғали ағай дене шынықтыруда СТО-ны қалай қолданады екен деп ойлап отырсыз ба?</a:t>
            </a:r>
            <a:endParaRPr lang="en-US" sz="2000" i="1" dirty="0" smtClean="0">
              <a:solidFill>
                <a:srgbClr val="FF0000"/>
              </a:solidFill>
            </a:endParaRPr>
          </a:p>
          <a:p>
            <a:pPr indent="360000"/>
            <a:r>
              <a:rPr lang="kk-KZ" sz="2800" i="1" dirty="0" smtClean="0">
                <a:solidFill>
                  <a:srgbClr val="FF0000"/>
                </a:solidFill>
              </a:rPr>
              <a:t>Тапсырма:</a:t>
            </a:r>
            <a:r>
              <a:rPr lang="kk-KZ" sz="2000" i="1" dirty="0" smtClean="0">
                <a:solidFill>
                  <a:srgbClr val="FF0000"/>
                </a:solidFill>
              </a:rPr>
              <a:t> </a:t>
            </a:r>
            <a:r>
              <a:rPr lang="kk-KZ" sz="2000" dirty="0" smtClean="0"/>
              <a:t>Тобыңызбен жұмыс істеп сұрақтарға сыни тұрғыда жауап беріңіз?</a:t>
            </a:r>
          </a:p>
          <a:p>
            <a:pPr indent="720000">
              <a:buFont typeface="Arial" pitchFamily="34" charset="0"/>
              <a:buChar char="•"/>
            </a:pPr>
            <a:endParaRPr lang="kk-KZ" sz="2000" dirty="0" smtClean="0"/>
          </a:p>
          <a:p>
            <a:pPr indent="720000">
              <a:buFont typeface="Arial" pitchFamily="34" charset="0"/>
              <a:buChar char="•"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13620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838200"/>
            <a:ext cx="13811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971800"/>
            <a:ext cx="12858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3276600"/>
            <a:ext cx="142875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3657600"/>
            <a:ext cx="1600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2057400" y="1524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solidFill>
                  <a:srgbClr val="FF0000"/>
                </a:solidFill>
              </a:rPr>
              <a:t>Сыни  ойлау анықтамасы</a:t>
            </a:r>
            <a:r>
              <a:rPr lang="ru-RU" sz="3200" dirty="0" smtClean="0">
                <a:solidFill>
                  <a:srgbClr val="FF0000"/>
                </a:solidFill>
              </a:rPr>
              <a:t>: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3429000"/>
            <a:ext cx="225742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1447800"/>
            <a:ext cx="26860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19400" y="4648200"/>
            <a:ext cx="30670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29400" y="2133600"/>
            <a:ext cx="14763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05000" y="1066800"/>
            <a:ext cx="13811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114800"/>
            <a:ext cx="1677144" cy="2236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962400"/>
            <a:ext cx="1681336" cy="187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1676400"/>
            <a:ext cx="16979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43434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1295400"/>
            <a:ext cx="1543299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1905000"/>
            <a:ext cx="1600200" cy="172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C:\Users\Pc\Documents\what-is-critical-thinking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" y="1219200"/>
            <a:ext cx="1227137" cy="1420813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609600" y="2286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3200" dirty="0" smtClean="0">
                <a:solidFill>
                  <a:srgbClr val="FF0000"/>
                </a:solidFill>
              </a:rPr>
              <a:t>Сыни тұрғыдан ойлауды үйрету үшін: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685800"/>
          <a:ext cx="8077200" cy="56692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86400"/>
                <a:gridCol w="2590800"/>
              </a:tblGrid>
              <a:tr h="412115">
                <a:tc>
                  <a:txBody>
                    <a:bodyPr/>
                    <a:lstStyle/>
                    <a:p>
                      <a:pPr algn="ctr"/>
                      <a:r>
                        <a:rPr lang="kk-KZ" sz="2400" i="1" dirty="0" smtClean="0">
                          <a:solidFill>
                            <a:srgbClr val="FF0000"/>
                          </a:solidFill>
                        </a:rPr>
                        <a:t>Тапсырма:</a:t>
                      </a:r>
                      <a:r>
                        <a:rPr lang="kk-KZ" baseline="0" dirty="0" smtClean="0"/>
                        <a:t> </a:t>
                      </a:r>
                      <a:r>
                        <a:rPr lang="kk-KZ" dirty="0" smtClean="0"/>
                        <a:t>Тұжырымдамалармен келісесіз бе?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Ия/Жоқ</a:t>
                      </a:r>
                      <a:endParaRPr lang="ru-RU" dirty="0"/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indent="360000">
                        <a:buFont typeface="Wingdings" pitchFamily="2" charset="2"/>
                        <a:buChar char="Ø"/>
                      </a:pPr>
                      <a:r>
                        <a:rPr lang="ru-RU" sz="2000" dirty="0" err="1" smtClean="0"/>
                        <a:t>Бірінші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байлық </a:t>
                      </a:r>
                      <a:r>
                        <a:rPr lang="ru-RU" sz="2000" dirty="0" smtClean="0"/>
                        <a:t>– </a:t>
                      </a:r>
                      <a:r>
                        <a:rPr lang="ru-RU" sz="2000" dirty="0" err="1" smtClean="0"/>
                        <a:t>денсаулық</a:t>
                      </a:r>
                      <a:r>
                        <a:rPr lang="en-US" sz="2000" dirty="0" smtClean="0"/>
                        <a:t> </a:t>
                      </a:r>
                      <a:r>
                        <a:rPr lang="ru-RU" sz="2000" dirty="0" err="1" smtClean="0"/>
                        <a:t>сөз</a:t>
                      </a:r>
                      <a:r>
                        <a:rPr lang="kk-KZ" sz="2000" dirty="0" smtClean="0"/>
                        <a:t>інің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салмағын, жүктер жауапкершілігін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көбіне сезбейміз</a:t>
                      </a:r>
                      <a:r>
                        <a:rPr lang="ru-RU" sz="2000" dirty="0" smtClean="0"/>
                        <a:t> де, </a:t>
                      </a:r>
                      <a:r>
                        <a:rPr lang="ru-RU" sz="2000" dirty="0" err="1" smtClean="0"/>
                        <a:t>мойындамаймыз</a:t>
                      </a:r>
                      <a:r>
                        <a:rPr lang="ru-RU" sz="20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000" dirty="0" smtClean="0"/>
                        <a:t>    </a:t>
                      </a:r>
                      <a:r>
                        <a:rPr lang="ru-RU" sz="2000" dirty="0" err="1" smtClean="0"/>
                        <a:t>Аурулар</a:t>
                      </a:r>
                      <a:r>
                        <a:rPr lang="ru-RU" sz="2000" baseline="0" dirty="0" smtClean="0"/>
                        <a:t> - </a:t>
                      </a:r>
                      <a:r>
                        <a:rPr lang="ru-RU" sz="2000" baseline="0" dirty="0" err="1" smtClean="0"/>
                        <a:t>с</a:t>
                      </a:r>
                      <a:r>
                        <a:rPr lang="ru-RU" sz="2000" dirty="0" err="1" smtClean="0"/>
                        <a:t>алауатты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өмір</a:t>
                      </a:r>
                      <a:r>
                        <a:rPr lang="ru-RU" sz="2000" baseline="0" dirty="0" err="1" smtClean="0"/>
                        <a:t> салтына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күресу үшін жаратылған.</a:t>
                      </a:r>
                      <a:endParaRPr lang="ru-RU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000" dirty="0" smtClean="0"/>
                        <a:t>    </a:t>
                      </a:r>
                      <a:r>
                        <a:rPr lang="ru-RU" sz="2000" dirty="0" err="1" smtClean="0"/>
                        <a:t>Тәні саудың жаны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сау</a:t>
                      </a:r>
                      <a:r>
                        <a:rPr lang="en-US" sz="2000" dirty="0" smtClean="0"/>
                        <a:t> </a:t>
                      </a:r>
                      <a:r>
                        <a:rPr lang="ru-RU" sz="2000" baseline="0" dirty="0" smtClean="0"/>
                        <a:t> – </a:t>
                      </a:r>
                      <a:r>
                        <a:rPr lang="ru-RU" sz="2000" baseline="0" dirty="0" err="1" smtClean="0"/>
                        <a:t>ойсыз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айтылған</a:t>
                      </a:r>
                      <a:r>
                        <a:rPr lang="kk-KZ" sz="2000" baseline="0" dirty="0" smtClean="0"/>
                        <a:t> сөз!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Тәннің саулығы сау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парасаттың жемісі</a:t>
                      </a:r>
                      <a:r>
                        <a:rPr lang="ru-RU" sz="2000" baseline="0" dirty="0" smtClean="0"/>
                        <a:t>.</a:t>
                      </a:r>
                      <a:endParaRPr lang="ru-RU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000" dirty="0" smtClean="0"/>
                        <a:t>    </a:t>
                      </a:r>
                      <a:r>
                        <a:rPr lang="ru-RU" sz="2000" dirty="0" err="1" smtClean="0"/>
                        <a:t>Салауатты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өмір салты</a:t>
                      </a:r>
                      <a:r>
                        <a:rPr lang="ru-RU" sz="2000" baseline="0" dirty="0" smtClean="0"/>
                        <a:t> – </a:t>
                      </a:r>
                      <a:r>
                        <a:rPr lang="ru-RU" sz="2000" baseline="0" dirty="0" err="1" smtClean="0"/>
                        <a:t>бұл өмір емес</a:t>
                      </a:r>
                      <a:r>
                        <a:rPr lang="ru-RU" sz="2000" baseline="0" dirty="0" smtClean="0"/>
                        <a:t>, </a:t>
                      </a:r>
                      <a:r>
                        <a:rPr lang="ru-RU" sz="2000" baseline="0" dirty="0" err="1" smtClean="0"/>
                        <a:t>бұл бояма</a:t>
                      </a:r>
                      <a:r>
                        <a:rPr lang="ru-RU" sz="2000" baseline="0" dirty="0" smtClean="0"/>
                        <a:t>.</a:t>
                      </a:r>
                      <a:endParaRPr lang="ru-RU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000" dirty="0" smtClean="0"/>
                        <a:t>    </a:t>
                      </a:r>
                      <a:r>
                        <a:rPr lang="ru-RU" sz="2000" dirty="0" err="1" smtClean="0"/>
                        <a:t>Адамның іс-әрекеті қандай болса</a:t>
                      </a:r>
                      <a:r>
                        <a:rPr lang="ru-RU" sz="2000" dirty="0" smtClean="0"/>
                        <a:t>, </a:t>
                      </a:r>
                      <a:r>
                        <a:rPr lang="ru-RU" sz="2000" dirty="0" err="1" smtClean="0"/>
                        <a:t>өзі </a:t>
                      </a:r>
                      <a:r>
                        <a:rPr lang="ru-RU" sz="2000" dirty="0" smtClean="0"/>
                        <a:t>де, </a:t>
                      </a:r>
                      <a:r>
                        <a:rPr lang="ru-RU" sz="2000" dirty="0" err="1" smtClean="0"/>
                        <a:t>табиғаты </a:t>
                      </a:r>
                      <a:r>
                        <a:rPr lang="ru-RU" sz="2000" dirty="0" smtClean="0"/>
                        <a:t>да, </a:t>
                      </a:r>
                      <a:r>
                        <a:rPr lang="ru-RU" sz="2000" dirty="0" err="1" smtClean="0"/>
                        <a:t>науқастануы </a:t>
                      </a:r>
                      <a:r>
                        <a:rPr lang="ru-RU" sz="2000" dirty="0" smtClean="0"/>
                        <a:t>да </a:t>
                      </a:r>
                      <a:r>
                        <a:rPr lang="ru-RU" sz="2000" dirty="0" err="1" smtClean="0"/>
                        <a:t>сондай</a:t>
                      </a:r>
                      <a:r>
                        <a:rPr lang="ru-RU" sz="2000" dirty="0" smtClean="0"/>
                        <a:t>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000" dirty="0" smtClean="0"/>
                        <a:t>    </a:t>
                      </a:r>
                      <a:r>
                        <a:rPr lang="ru-RU" sz="2000" dirty="0" err="1" smtClean="0"/>
                        <a:t>Зиянды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әдеттер </a:t>
                      </a:r>
                      <a:r>
                        <a:rPr lang="ru-RU" sz="2000" baseline="0" dirty="0" smtClean="0"/>
                        <a:t>– бос </a:t>
                      </a:r>
                      <a:r>
                        <a:rPr lang="ru-RU" sz="2000" baseline="0" dirty="0" err="1" smtClean="0"/>
                        <a:t>сөз</a:t>
                      </a:r>
                      <a:r>
                        <a:rPr lang="ru-RU" sz="2000" baseline="0" dirty="0" smtClean="0"/>
                        <a:t>, </a:t>
                      </a:r>
                      <a:r>
                        <a:rPr lang="ru-RU" sz="2000" baseline="0" dirty="0" err="1" smtClean="0"/>
                        <a:t>денсаулық болса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err="1" smtClean="0"/>
                        <a:t>болды</a:t>
                      </a:r>
                      <a:r>
                        <a:rPr lang="ru-RU" sz="2000" baseline="0" dirty="0" smtClean="0"/>
                        <a:t>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ru-RU" sz="2000" dirty="0" smtClean="0"/>
                        <a:t>    </a:t>
                      </a:r>
                      <a:r>
                        <a:rPr lang="ru-RU" sz="2000" dirty="0" err="1" smtClean="0"/>
                        <a:t>Неғұрлым мәдениет төмен болса</a:t>
                      </a:r>
                      <a:r>
                        <a:rPr lang="ru-RU" sz="2000" dirty="0" smtClean="0"/>
                        <a:t>, </a:t>
                      </a:r>
                      <a:r>
                        <a:rPr lang="ru-RU" sz="2000" dirty="0" err="1" smtClean="0"/>
                        <a:t>соғұрлым денсаулық нашар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dirty="0" err="1" smtClean="0"/>
                        <a:t>болады</a:t>
                      </a:r>
                      <a:r>
                        <a:rPr lang="ru-RU" sz="2000" dirty="0" smtClean="0"/>
                        <a:t>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2400" y="76200"/>
            <a:ext cx="8839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kk-KZ" sz="3200" dirty="0" smtClean="0">
                <a:solidFill>
                  <a:srgbClr val="FF0000"/>
                </a:solidFill>
              </a:rPr>
              <a:t>Сабаққа қызығушылық ояту</a:t>
            </a:r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304800"/>
            <a:ext cx="5562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dirty="0" smtClean="0">
                <a:solidFill>
                  <a:srgbClr val="FF0000"/>
                </a:solidFill>
              </a:rPr>
              <a:t>Денсаулыққа әсер етуші факторлар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000" y="2438400"/>
            <a:ext cx="358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>
              <a:buFont typeface="Arial" pitchFamily="34" charset="0"/>
              <a:buChar char="•"/>
            </a:pPr>
            <a:r>
              <a:rPr lang="kk-KZ" sz="2400" dirty="0" smtClean="0"/>
              <a:t>Қоршаған орта</a:t>
            </a:r>
          </a:p>
          <a:p>
            <a:pPr indent="360000">
              <a:buFont typeface="Arial" pitchFamily="34" charset="0"/>
              <a:buChar char="•"/>
            </a:pPr>
            <a:r>
              <a:rPr lang="kk-KZ" sz="2400" dirty="0" smtClean="0"/>
              <a:t>Дәрігерлік көмек</a:t>
            </a:r>
          </a:p>
          <a:p>
            <a:pPr indent="360000">
              <a:buFont typeface="Arial" pitchFamily="34" charset="0"/>
              <a:buChar char="•"/>
            </a:pPr>
            <a:r>
              <a:rPr lang="kk-KZ" sz="2400" dirty="0" smtClean="0"/>
              <a:t>Тұқым қуалаушылық</a:t>
            </a:r>
          </a:p>
          <a:p>
            <a:pPr indent="360000">
              <a:buFont typeface="Arial" pitchFamily="34" charset="0"/>
              <a:buChar char="•"/>
            </a:pPr>
            <a:r>
              <a:rPr lang="kk-KZ" sz="2400" dirty="0" smtClean="0"/>
              <a:t>Салауатты өмір салты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5410200"/>
            <a:ext cx="7696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i="1" dirty="0" smtClean="0">
                <a:solidFill>
                  <a:srgbClr val="FF0000"/>
                </a:solidFill>
              </a:rPr>
              <a:t>Сұрақ: </a:t>
            </a:r>
            <a:r>
              <a:rPr lang="kk-KZ" sz="2400" dirty="0" smtClean="0"/>
              <a:t>Сіздің топтағы мамандардың зерттеуі бойынша денсаулыққа әсер етуші факторлардың пайыздық қатынасы қандай?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1524000"/>
            <a:ext cx="46958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447800"/>
            <a:ext cx="84582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800" dirty="0" smtClean="0"/>
              <a:t>" </a:t>
            </a:r>
            <a:r>
              <a:rPr lang="ru-RU" sz="2800" dirty="0" err="1" smtClean="0"/>
              <a:t>Қазақстан </a:t>
            </a:r>
            <a:r>
              <a:rPr lang="ru-RU" sz="2800" dirty="0" smtClean="0"/>
              <a:t>-2030" </a:t>
            </a:r>
            <a:r>
              <a:rPr lang="ru-RU" sz="2800" dirty="0" err="1" smtClean="0"/>
              <a:t>бағдарламасы арқылы халықтың салауатты</a:t>
            </a:r>
            <a:r>
              <a:rPr lang="ru-RU" sz="2800" dirty="0" smtClean="0"/>
              <a:t> </a:t>
            </a:r>
            <a:r>
              <a:rPr lang="ru-RU" sz="2800" dirty="0" err="1" smtClean="0"/>
              <a:t>өмір сүруіне қол жеткізу</a:t>
            </a:r>
            <a:r>
              <a:rPr lang="ru-RU" sz="2800" dirty="0" smtClean="0"/>
              <a:t> </a:t>
            </a:r>
            <a:r>
              <a:rPr lang="ru-RU" sz="2800" dirty="0" err="1" smtClean="0"/>
              <a:t>үшін</a:t>
            </a:r>
            <a:r>
              <a:rPr lang="ru-RU" sz="2800" dirty="0" smtClean="0"/>
              <a:t> </a:t>
            </a:r>
            <a:r>
              <a:rPr lang="kk-KZ" sz="2800" dirty="0" smtClean="0"/>
              <a:t>төмендегідей стратегиялық бағыттар ұсынамын!</a:t>
            </a:r>
          </a:p>
          <a:p>
            <a:r>
              <a:rPr lang="kk-KZ" sz="2800" dirty="0" smtClean="0"/>
              <a:t>Бірінші:</a:t>
            </a:r>
          </a:p>
          <a:p>
            <a:r>
              <a:rPr lang="kk-KZ" sz="2800" dirty="0" smtClean="0"/>
              <a:t>Екінші:</a:t>
            </a:r>
          </a:p>
          <a:p>
            <a:r>
              <a:rPr lang="kk-KZ" sz="2800" dirty="0" smtClean="0"/>
              <a:t>Үшінші:</a:t>
            </a:r>
          </a:p>
          <a:p>
            <a:endParaRPr lang="kk-KZ" sz="2800" dirty="0" smtClean="0"/>
          </a:p>
          <a:p>
            <a:r>
              <a:rPr lang="kk-KZ" sz="2800" i="1" dirty="0" smtClean="0">
                <a:solidFill>
                  <a:srgbClr val="FF0000"/>
                </a:solidFill>
              </a:rPr>
              <a:t>Тапсырма: </a:t>
            </a:r>
            <a:r>
              <a:rPr lang="kk-KZ" sz="2400" dirty="0" smtClean="0"/>
              <a:t>Топпен талқылап келешекте атқарылатын айрықша үш басты бағытты айқындап беріңіз. Неліктен ол бағыттар маңызды деп ойлайсыз?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05000" y="457200"/>
            <a:ext cx="53547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dirty="0" smtClean="0">
                <a:solidFill>
                  <a:srgbClr val="FF0000"/>
                </a:solidFill>
              </a:rPr>
              <a:t>Егер мен президент болсам...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04800" y="1255455"/>
            <a:ext cx="86868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93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Еліміздің През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ид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енті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Н.Ә. Назарбаев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барлық қазақстандық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арға жолдаған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Қазақстан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-2030"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бағдарламасында халықтың салауатты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өмір сүруіне қол жеткізу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үшін негізгі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3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бағытта күрес жүргізу керек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деп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атап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көрсетті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1793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Олар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1793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бағыт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 "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Темекі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шегуді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тоқтату";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бағыт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"Нашақорлыққа, наркобизнеске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қарсы күрес";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1793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3</a:t>
            </a:r>
            <a:r>
              <a:rPr lang="ru-RU" sz="2400" dirty="0" smtClean="0"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бағыт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"Маскүнемдік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пен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араққа қарсы күрес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".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73991"/>
            <a:ext cx="4648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/>
              <a:t>Барлық ішімдікті өнімдердің құрамында </a:t>
            </a:r>
            <a:r>
              <a:rPr lang="kk-KZ" sz="2400" dirty="0" smtClean="0">
                <a:solidFill>
                  <a:srgbClr val="FF0000"/>
                </a:solidFill>
              </a:rPr>
              <a:t>этил спирті деген у бар. </a:t>
            </a:r>
            <a:endParaRPr lang="kk-KZ" sz="2000" dirty="0" smtClean="0">
              <a:solidFill>
                <a:srgbClr val="FF0000"/>
              </a:solidFill>
            </a:endParaRPr>
          </a:p>
          <a:p>
            <a:r>
              <a:rPr lang="kk-KZ" sz="2400" dirty="0" smtClean="0"/>
              <a:t>100</a:t>
            </a:r>
            <a:r>
              <a:rPr lang="en-US" sz="2400" dirty="0" smtClean="0"/>
              <a:t> </a:t>
            </a:r>
            <a:r>
              <a:rPr lang="kk-KZ" sz="2400" dirty="0" smtClean="0"/>
              <a:t>грамм ішімдік құрамындағы этил спирті:</a:t>
            </a:r>
          </a:p>
          <a:p>
            <a:pPr>
              <a:buFont typeface="Arial" pitchFamily="34" charset="0"/>
              <a:buChar char="•"/>
            </a:pPr>
            <a:r>
              <a:rPr lang="kk-KZ" sz="2000" dirty="0" smtClean="0"/>
              <a:t>Сыра (пиво) – 6-12г </a:t>
            </a:r>
          </a:p>
          <a:p>
            <a:pPr>
              <a:buFont typeface="Arial" pitchFamily="34" charset="0"/>
              <a:buChar char="•"/>
            </a:pPr>
            <a:r>
              <a:rPr lang="kk-KZ" sz="2000" dirty="0" smtClean="0"/>
              <a:t>Шарап (вино) – 20г</a:t>
            </a:r>
          </a:p>
          <a:p>
            <a:pPr>
              <a:buFont typeface="Arial" pitchFamily="34" charset="0"/>
              <a:buChar char="•"/>
            </a:pPr>
            <a:r>
              <a:rPr lang="kk-KZ" sz="2000" dirty="0" smtClean="0"/>
              <a:t>Шампан – 17г</a:t>
            </a:r>
          </a:p>
          <a:p>
            <a:pPr>
              <a:buFont typeface="Arial" pitchFamily="34" charset="0"/>
              <a:buChar char="•"/>
            </a:pPr>
            <a:r>
              <a:rPr lang="kk-KZ" sz="2000" dirty="0" smtClean="0"/>
              <a:t>Арақ (водка) – 40г</a:t>
            </a:r>
          </a:p>
          <a:p>
            <a:pPr>
              <a:buFont typeface="Arial" pitchFamily="34" charset="0"/>
              <a:buChar char="•"/>
            </a:pPr>
            <a:r>
              <a:rPr lang="kk-KZ" sz="2000" dirty="0" smtClean="0"/>
              <a:t>Коньяк – 40г</a:t>
            </a:r>
          </a:p>
          <a:p>
            <a:pPr>
              <a:buFont typeface="Arial" pitchFamily="34" charset="0"/>
              <a:buChar char="•"/>
            </a:pPr>
            <a:r>
              <a:rPr lang="kk-KZ" sz="2000" dirty="0" smtClean="0"/>
              <a:t>Самогон – 20-70г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400800" y="1450538"/>
            <a:ext cx="14141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Tahoma" pitchFamily="34" charset="0"/>
              </a:rPr>
              <a:t>C</a:t>
            </a:r>
            <a:r>
              <a:rPr lang="ru-RU" sz="1200" b="1" dirty="0">
                <a:solidFill>
                  <a:srgbClr val="000099"/>
                </a:solidFill>
                <a:latin typeface="Tahoma" pitchFamily="34" charset="0"/>
              </a:rPr>
              <a:t>6</a:t>
            </a:r>
            <a:r>
              <a:rPr lang="ru-RU" b="1" dirty="0">
                <a:solidFill>
                  <a:srgbClr val="000099"/>
                </a:solidFill>
                <a:latin typeface="Tahoma" pitchFamily="34" charset="0"/>
              </a:rPr>
              <a:t>H</a:t>
            </a:r>
            <a:r>
              <a:rPr lang="ru-RU" sz="1200" b="1" dirty="0">
                <a:solidFill>
                  <a:srgbClr val="000099"/>
                </a:solidFill>
                <a:latin typeface="Tahoma" pitchFamily="34" charset="0"/>
              </a:rPr>
              <a:t>12</a:t>
            </a:r>
            <a:r>
              <a:rPr lang="ru-RU" b="1" dirty="0">
                <a:solidFill>
                  <a:srgbClr val="000099"/>
                </a:solidFill>
                <a:latin typeface="Tahoma" pitchFamily="34" charset="0"/>
              </a:rPr>
              <a:t>O</a:t>
            </a:r>
            <a:r>
              <a:rPr lang="ru-RU" sz="1200" b="1" dirty="0">
                <a:solidFill>
                  <a:srgbClr val="000099"/>
                </a:solidFill>
                <a:latin typeface="Tahoma" pitchFamily="34" charset="0"/>
              </a:rPr>
              <a:t>6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Tahoma" pitchFamily="34" charset="0"/>
              </a:rPr>
              <a:t>(глюкоза)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6062370" y="2096869"/>
            <a:ext cx="654050" cy="6096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7281570" y="2096869"/>
            <a:ext cx="666750" cy="5715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995570" y="2706469"/>
            <a:ext cx="2171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ru-RU" b="1" dirty="0">
                <a:latin typeface="Tahoma" pitchFamily="34" charset="0"/>
              </a:rPr>
              <a:t>2 </a:t>
            </a:r>
            <a:r>
              <a:rPr lang="ru-RU" b="1" dirty="0" smtClean="0">
                <a:latin typeface="Tahoma" pitchFamily="34" charset="0"/>
              </a:rPr>
              <a:t>CО</a:t>
            </a:r>
            <a:r>
              <a:rPr lang="ru-RU" sz="1200" b="1" dirty="0" smtClean="0">
                <a:latin typeface="Tahoma" pitchFamily="34" charset="0"/>
              </a:rPr>
              <a:t>2 </a:t>
            </a:r>
            <a:r>
              <a:rPr lang="ru-RU" b="1" dirty="0" smtClean="0">
                <a:latin typeface="Tahoma" pitchFamily="34" charset="0"/>
              </a:rPr>
              <a:t>(</a:t>
            </a:r>
            <a:r>
              <a:rPr lang="ru-RU" b="1" dirty="0" err="1" smtClean="0">
                <a:latin typeface="Tahoma" pitchFamily="34" charset="0"/>
              </a:rPr>
              <a:t>көмір қышқыл </a:t>
            </a:r>
            <a:r>
              <a:rPr lang="ru-RU" b="1" dirty="0" smtClean="0">
                <a:latin typeface="Tahoma" pitchFamily="34" charset="0"/>
              </a:rPr>
              <a:t>газы)</a:t>
            </a:r>
            <a:endParaRPr lang="ru-RU" b="1" dirty="0">
              <a:latin typeface="Tahoma" pitchFamily="34" charset="0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7449853" y="2669738"/>
            <a:ext cx="12795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b="1" dirty="0">
                <a:latin typeface="Tahoma" pitchFamily="34" charset="0"/>
              </a:rPr>
              <a:t>2 C</a:t>
            </a:r>
            <a:r>
              <a:rPr lang="ru-RU" sz="1200" b="1" dirty="0">
                <a:latin typeface="Tahoma" pitchFamily="34" charset="0"/>
              </a:rPr>
              <a:t>2</a:t>
            </a:r>
            <a:r>
              <a:rPr lang="ru-RU" b="1" dirty="0">
                <a:latin typeface="Tahoma" pitchFamily="34" charset="0"/>
              </a:rPr>
              <a:t>H</a:t>
            </a:r>
            <a:r>
              <a:rPr lang="ru-RU" sz="1200" b="1" dirty="0">
                <a:latin typeface="Tahoma" pitchFamily="34" charset="0"/>
              </a:rPr>
              <a:t>5</a:t>
            </a:r>
            <a:r>
              <a:rPr lang="ru-RU" b="1" dirty="0">
                <a:latin typeface="Tahoma" pitchFamily="34" charset="0"/>
              </a:rPr>
              <a:t>OН</a:t>
            </a:r>
          </a:p>
          <a:p>
            <a:pPr algn="ctr"/>
            <a:r>
              <a:rPr lang="ru-RU" b="1" dirty="0">
                <a:latin typeface="Tahoma" pitchFamily="34" charset="0"/>
              </a:rPr>
              <a:t>(спирт)</a:t>
            </a:r>
          </a:p>
        </p:txBody>
      </p:sp>
      <p:pic>
        <p:nvPicPr>
          <p:cNvPr id="1026" name="Picture 2" descr="D:\1 Темірғали\5 Курс 3 ай\Коучинг\Новая папка\Салауатты өмір салты суреттер\1.8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4419600"/>
            <a:ext cx="3656014" cy="24384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590800" y="3547408"/>
            <a:ext cx="65532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368300"/>
            <a:r>
              <a:rPr lang="ru-RU" sz="2400" dirty="0" err="1" smtClean="0">
                <a:solidFill>
                  <a:srgbClr val="FF0000"/>
                </a:solidFill>
              </a:rPr>
              <a:t>Адамды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</a:rPr>
              <a:t>өлімге жеткізетін</a:t>
            </a:r>
            <a:r>
              <a:rPr lang="ru-RU" sz="2400" dirty="0" smtClean="0">
                <a:solidFill>
                  <a:srgbClr val="FF0000"/>
                </a:solidFill>
              </a:rPr>
              <a:t> алкоголь </a:t>
            </a:r>
            <a:r>
              <a:rPr lang="ru-RU" sz="2400" dirty="0" err="1" smtClean="0">
                <a:solidFill>
                  <a:srgbClr val="FF0000"/>
                </a:solidFill>
              </a:rPr>
              <a:t>мөлшері</a:t>
            </a:r>
            <a:r>
              <a:rPr lang="ru-RU" sz="2400" dirty="0" smtClean="0">
                <a:solidFill>
                  <a:srgbClr val="FF0000"/>
                </a:solidFill>
              </a:rPr>
              <a:t>:</a:t>
            </a:r>
          </a:p>
          <a:p>
            <a:pPr marL="723900" indent="-368300"/>
            <a:r>
              <a:rPr lang="ru-RU" sz="2000" dirty="0" smtClean="0"/>
              <a:t>1 кг </a:t>
            </a:r>
            <a:r>
              <a:rPr lang="ru-RU" sz="2000" dirty="0" err="1" smtClean="0"/>
              <a:t>дене</a:t>
            </a:r>
            <a:r>
              <a:rPr lang="ru-RU" sz="2000" dirty="0" smtClean="0"/>
              <a:t> </a:t>
            </a:r>
            <a:r>
              <a:rPr lang="ru-RU" sz="2000" dirty="0" err="1" smtClean="0"/>
              <a:t>салмағына </a:t>
            </a:r>
            <a:r>
              <a:rPr lang="ru-RU" sz="2000" dirty="0" smtClean="0"/>
              <a:t>8 грамм этил </a:t>
            </a:r>
            <a:r>
              <a:rPr lang="ru-RU" sz="2000" dirty="0" err="1" smtClean="0"/>
              <a:t>спирті</a:t>
            </a:r>
            <a:r>
              <a:rPr lang="ru-RU" sz="2000" dirty="0" smtClean="0"/>
              <a:t> (С</a:t>
            </a:r>
            <a:r>
              <a:rPr lang="ru-RU" sz="1600" dirty="0" smtClean="0"/>
              <a:t>2</a:t>
            </a:r>
            <a:r>
              <a:rPr lang="en-US" sz="2000" dirty="0" smtClean="0"/>
              <a:t>H</a:t>
            </a:r>
            <a:r>
              <a:rPr lang="ru-RU" sz="1600" dirty="0" smtClean="0"/>
              <a:t>5</a:t>
            </a:r>
            <a:r>
              <a:rPr lang="ru-RU" sz="2000" dirty="0" smtClean="0"/>
              <a:t>ОН) </a:t>
            </a:r>
            <a:r>
              <a:rPr lang="ru-RU" sz="2000" dirty="0" err="1" smtClean="0"/>
              <a:t>немесе</a:t>
            </a:r>
            <a:endParaRPr lang="ru-RU" sz="2000" dirty="0" smtClean="0">
              <a:solidFill>
                <a:srgbClr val="FF0000"/>
              </a:solidFill>
            </a:endParaRPr>
          </a:p>
          <a:p>
            <a:pPr marL="723900" indent="-368300"/>
            <a:r>
              <a:rPr lang="ru-RU" sz="2000" dirty="0" smtClean="0"/>
              <a:t>70 кг </a:t>
            </a:r>
            <a:r>
              <a:rPr lang="ru-RU" sz="2000" dirty="0" err="1" smtClean="0"/>
              <a:t>дене</a:t>
            </a:r>
            <a:r>
              <a:rPr lang="ru-RU" sz="2000" dirty="0" smtClean="0"/>
              <a:t> </a:t>
            </a:r>
            <a:r>
              <a:rPr lang="ru-RU" sz="2000" dirty="0" err="1" smtClean="0"/>
              <a:t>салмағына </a:t>
            </a:r>
            <a:r>
              <a:rPr lang="ru-RU" sz="2000" dirty="0" smtClean="0"/>
              <a:t>560 грамм этил </a:t>
            </a:r>
            <a:r>
              <a:rPr lang="ru-RU" sz="2000" dirty="0" err="1" smtClean="0"/>
              <a:t>спирті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</a:p>
          <a:p>
            <a:pPr marL="723900" indent="-368300"/>
            <a:r>
              <a:rPr lang="kk-KZ" sz="2400" dirty="0" smtClean="0">
                <a:solidFill>
                  <a:srgbClr val="FF0000"/>
                </a:solidFill>
              </a:rPr>
              <a:t>Наркоз мөлшері:</a:t>
            </a:r>
          </a:p>
          <a:p>
            <a:pPr marL="723900" indent="-368300"/>
            <a:r>
              <a:rPr lang="ru-RU" sz="2000" dirty="0" smtClean="0"/>
              <a:t>1 кг </a:t>
            </a:r>
            <a:r>
              <a:rPr lang="ru-RU" sz="2000" dirty="0" err="1" smtClean="0"/>
              <a:t>дене</a:t>
            </a:r>
            <a:r>
              <a:rPr lang="ru-RU" sz="2000" dirty="0" smtClean="0"/>
              <a:t> </a:t>
            </a:r>
            <a:r>
              <a:rPr lang="ru-RU" sz="2000" dirty="0" err="1" smtClean="0"/>
              <a:t>салмағына </a:t>
            </a:r>
            <a:r>
              <a:rPr lang="ru-RU" sz="2000" dirty="0" smtClean="0"/>
              <a:t>4-6 грамм этил </a:t>
            </a:r>
            <a:r>
              <a:rPr lang="ru-RU" sz="2000" dirty="0" err="1" smtClean="0"/>
              <a:t>спирті</a:t>
            </a:r>
            <a:r>
              <a:rPr lang="ru-RU" sz="2000" dirty="0" smtClean="0"/>
              <a:t> </a:t>
            </a:r>
            <a:r>
              <a:rPr lang="ru-RU" sz="2000" dirty="0" err="1" smtClean="0"/>
              <a:t>немесе</a:t>
            </a:r>
            <a:endParaRPr lang="ru-RU" sz="2000" dirty="0" smtClean="0">
              <a:solidFill>
                <a:srgbClr val="FF0000"/>
              </a:solidFill>
            </a:endParaRPr>
          </a:p>
          <a:p>
            <a:pPr marL="723900" indent="-368300"/>
            <a:r>
              <a:rPr lang="ru-RU" sz="2000" dirty="0" smtClean="0"/>
              <a:t>70 кг </a:t>
            </a:r>
            <a:r>
              <a:rPr lang="ru-RU" sz="2000" dirty="0" err="1" smtClean="0"/>
              <a:t>дене</a:t>
            </a:r>
            <a:r>
              <a:rPr lang="ru-RU" sz="2000" dirty="0" smtClean="0"/>
              <a:t> </a:t>
            </a:r>
            <a:r>
              <a:rPr lang="ru-RU" sz="2000" dirty="0" err="1" smtClean="0"/>
              <a:t>салмағына </a:t>
            </a:r>
            <a:r>
              <a:rPr lang="ru-RU" sz="2000" dirty="0" smtClean="0"/>
              <a:t>280-420 грамм этил </a:t>
            </a:r>
            <a:r>
              <a:rPr lang="ru-RU" sz="2000" dirty="0" err="1" smtClean="0"/>
              <a:t>спирті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00400" y="228600"/>
            <a:ext cx="2903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Ішімдік</a:t>
            </a:r>
            <a:r>
              <a:rPr lang="ru-RU" sz="3200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381000" y="141268"/>
            <a:ext cx="8229600" cy="655564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Ішімдік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Georgia" pitchFamily="18" charset="0"/>
              </a:rPr>
              <a:t>ызы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Georgia" pitchFamily="18" charset="0"/>
              </a:rPr>
              <a:t>ты м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ә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Georgia" pitchFamily="18" charset="0"/>
              </a:rPr>
              <a:t>ліметтер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ea typeface="Times New Roman" pitchFamily="18" charset="0"/>
              <a:cs typeface="Georgia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/>
              <a:t>Жыл</a:t>
            </a:r>
            <a:r>
              <a:rPr lang="ru-RU" sz="2400" dirty="0" smtClean="0"/>
              <a:t> </a:t>
            </a:r>
            <a:r>
              <a:rPr lang="ru-RU" sz="2400" dirty="0" err="1" smtClean="0"/>
              <a:t>сайын</a:t>
            </a:r>
            <a:r>
              <a:rPr lang="ru-RU" sz="2400" dirty="0" smtClean="0"/>
              <a:t> </a:t>
            </a:r>
            <a:r>
              <a:rPr lang="ru-RU" sz="2400" dirty="0" err="1" smtClean="0"/>
              <a:t>жер</a:t>
            </a:r>
            <a:r>
              <a:rPr lang="ru-RU" sz="2400" dirty="0" smtClean="0"/>
              <a:t> </a:t>
            </a:r>
            <a:r>
              <a:rPr lang="ru-RU" sz="2400" dirty="0" err="1" smtClean="0"/>
              <a:t>шарында</a:t>
            </a:r>
            <a:r>
              <a:rPr lang="ru-RU" sz="2400" dirty="0" smtClean="0"/>
              <a:t> </a:t>
            </a:r>
            <a:r>
              <a:rPr lang="ru-RU" sz="2400" dirty="0" err="1" smtClean="0"/>
              <a:t>ішімдіктен</a:t>
            </a:r>
            <a:r>
              <a:rPr lang="ru-RU" sz="2400" dirty="0" smtClean="0"/>
              <a:t> 6 </a:t>
            </a:r>
            <a:r>
              <a:rPr lang="ru-RU" sz="2400" dirty="0" err="1" smtClean="0"/>
              <a:t>миллионға жуық адам</a:t>
            </a:r>
            <a:r>
              <a:rPr lang="ru-RU" sz="2400" dirty="0" smtClean="0"/>
              <a:t> </a:t>
            </a:r>
            <a:r>
              <a:rPr lang="ru-RU" sz="2400" dirty="0" err="1" smtClean="0"/>
              <a:t>қайтыс болады</a:t>
            </a:r>
            <a:r>
              <a:rPr lang="ru-RU" sz="2400" dirty="0" smtClean="0"/>
              <a:t> </a:t>
            </a:r>
            <a:r>
              <a:rPr lang="ru-RU" sz="2400" dirty="0" err="1" smtClean="0"/>
              <a:t>екен</a:t>
            </a:r>
            <a:r>
              <a:rPr lang="ru-RU" sz="2400" dirty="0" smtClean="0"/>
              <a:t>. </a:t>
            </a:r>
            <a:endParaRPr lang="en-US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/>
              <a:t>Қазақстан халқының </a:t>
            </a:r>
            <a:r>
              <a:rPr lang="ru-RU" sz="2400" dirty="0" smtClean="0"/>
              <a:t>51 </a:t>
            </a:r>
            <a:r>
              <a:rPr lang="ru-RU" sz="2400" dirty="0" err="1" smtClean="0"/>
              <a:t>пайызы</a:t>
            </a:r>
            <a:r>
              <a:rPr lang="ru-RU" sz="2400" dirty="0" smtClean="0"/>
              <a:t> </a:t>
            </a:r>
            <a:r>
              <a:rPr lang="ru-RU" sz="2400" dirty="0" err="1" smtClean="0"/>
              <a:t>ішімдікті</a:t>
            </a:r>
            <a:r>
              <a:rPr lang="ru-RU" sz="2400" dirty="0" smtClean="0"/>
              <a:t> </a:t>
            </a:r>
            <a:r>
              <a:rPr lang="ru-RU" sz="2400" dirty="0" err="1" smtClean="0"/>
              <a:t>пайдаланады</a:t>
            </a:r>
            <a:r>
              <a:rPr lang="ru-RU" sz="2400" dirty="0" smtClean="0"/>
              <a:t> </a:t>
            </a:r>
            <a:r>
              <a:rPr lang="ru-RU" sz="2400" dirty="0" err="1" smtClean="0"/>
              <a:t>екен</a:t>
            </a:r>
            <a:r>
              <a:rPr lang="ru-RU" sz="2400" dirty="0" smtClean="0"/>
              <a:t>. </a:t>
            </a:r>
            <a:endParaRPr lang="en-US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/>
              <a:t>Барлық аурулардың </a:t>
            </a:r>
            <a:r>
              <a:rPr lang="ru-RU" sz="2400" dirty="0" smtClean="0"/>
              <a:t>10 </a:t>
            </a:r>
            <a:r>
              <a:rPr lang="ru-RU" sz="2400" dirty="0" err="1" smtClean="0"/>
              <a:t>пайызы</a:t>
            </a:r>
            <a:r>
              <a:rPr lang="ru-RU" sz="2400" dirty="0" smtClean="0"/>
              <a:t> </a:t>
            </a:r>
            <a:r>
              <a:rPr lang="ru-RU" sz="2400" dirty="0" err="1" smtClean="0"/>
              <a:t>спиртті</a:t>
            </a:r>
            <a:r>
              <a:rPr lang="ru-RU" sz="2400" dirty="0" smtClean="0"/>
              <a:t> </a:t>
            </a:r>
            <a:r>
              <a:rPr lang="ru-RU" sz="2400" dirty="0" err="1" smtClean="0"/>
              <a:t>ішімдіктердің салдарынан</a:t>
            </a:r>
            <a:r>
              <a:rPr lang="ru-RU" sz="2400" dirty="0" smtClean="0"/>
              <a:t> </a:t>
            </a:r>
            <a:r>
              <a:rPr lang="ru-RU" sz="2400" dirty="0" err="1" smtClean="0"/>
              <a:t>туындайды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/>
              <a:t>Арақ-шарапты пайдалану</a:t>
            </a:r>
            <a:r>
              <a:rPr lang="ru-RU" sz="2400" dirty="0" smtClean="0"/>
              <a:t> </a:t>
            </a:r>
            <a:r>
              <a:rPr lang="ru-RU" sz="2400" dirty="0" err="1" smtClean="0"/>
              <a:t>адам</a:t>
            </a:r>
            <a:r>
              <a:rPr lang="ru-RU" sz="2400" dirty="0" smtClean="0"/>
              <a:t> </a:t>
            </a:r>
            <a:r>
              <a:rPr lang="ru-RU" sz="2400" dirty="0" err="1" smtClean="0"/>
              <a:t>өмірін </a:t>
            </a:r>
            <a:r>
              <a:rPr lang="ru-RU" sz="2400" dirty="0" smtClean="0"/>
              <a:t>10-15 </a:t>
            </a:r>
            <a:r>
              <a:rPr lang="ru-RU" sz="2400" dirty="0" err="1" smtClean="0"/>
              <a:t>жылға қысқартады екен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ru-RU" sz="2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/>
              <a:t>Бұзақылықтың </a:t>
            </a:r>
            <a:r>
              <a:rPr lang="ru-RU" sz="2400" dirty="0" smtClean="0"/>
              <a:t>90 </a:t>
            </a:r>
            <a:r>
              <a:rPr lang="ru-RU" sz="2400" dirty="0" err="1" smtClean="0"/>
              <a:t>пайызына</a:t>
            </a:r>
            <a:r>
              <a:rPr lang="ru-RU" sz="2400" dirty="0" smtClean="0"/>
              <a:t>, </a:t>
            </a:r>
            <a:r>
              <a:rPr lang="ru-RU" sz="2400" dirty="0" err="1" smtClean="0"/>
              <a:t>адам</a:t>
            </a:r>
            <a:r>
              <a:rPr lang="ru-RU" sz="2400" dirty="0" smtClean="0"/>
              <a:t> </a:t>
            </a:r>
            <a:r>
              <a:rPr lang="ru-RU" sz="2400" dirty="0" err="1" smtClean="0"/>
              <a:t>өлтірудің </a:t>
            </a:r>
            <a:r>
              <a:rPr lang="ru-RU" sz="2400" dirty="0" smtClean="0"/>
              <a:t>70 </a:t>
            </a:r>
            <a:r>
              <a:rPr lang="ru-RU" sz="2400" dirty="0" err="1" smtClean="0"/>
              <a:t>пайызына</a:t>
            </a:r>
            <a:r>
              <a:rPr lang="ru-RU" sz="2400" dirty="0" smtClean="0"/>
              <a:t>, </a:t>
            </a:r>
            <a:r>
              <a:rPr lang="ru-RU" sz="2400" dirty="0" err="1" smtClean="0"/>
              <a:t>ұрып-соғу</a:t>
            </a:r>
            <a:r>
              <a:rPr lang="ru-RU" sz="2400" dirty="0" smtClean="0"/>
              <a:t>, </a:t>
            </a:r>
            <a:r>
              <a:rPr lang="ru-RU" sz="2400" dirty="0" err="1" smtClean="0"/>
              <a:t>жәбірлеудің </a:t>
            </a:r>
            <a:r>
              <a:rPr lang="ru-RU" sz="2400" dirty="0" smtClean="0"/>
              <a:t>60 </a:t>
            </a:r>
            <a:r>
              <a:rPr lang="ru-RU" sz="2400" dirty="0" err="1" smtClean="0"/>
              <a:t>пайызына</a:t>
            </a:r>
            <a:r>
              <a:rPr lang="ru-RU" sz="2400" dirty="0" smtClean="0"/>
              <a:t> </a:t>
            </a:r>
            <a:r>
              <a:rPr lang="ru-RU" sz="2400" dirty="0" err="1" smtClean="0"/>
              <a:t>арақ ішкен</a:t>
            </a:r>
            <a:r>
              <a:rPr lang="ru-RU" sz="2400" dirty="0" smtClean="0"/>
              <a:t> </a:t>
            </a:r>
            <a:r>
              <a:rPr lang="ru-RU" sz="2400" dirty="0" err="1" smtClean="0"/>
              <a:t>адамдар</a:t>
            </a:r>
            <a:r>
              <a:rPr lang="ru-RU" sz="2400" dirty="0" smtClean="0"/>
              <a:t> </a:t>
            </a:r>
            <a:r>
              <a:rPr lang="ru-RU" sz="2400" dirty="0" err="1" smtClean="0"/>
              <a:t>кінәлі көрінеді</a:t>
            </a:r>
            <a:r>
              <a:rPr lang="ru-RU" sz="2400" dirty="0" smtClean="0"/>
              <a:t>.</a:t>
            </a:r>
            <a:endParaRPr lang="ru-RU" sz="2400" dirty="0" smtClean="0"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7696200" cy="577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05200" y="5715000"/>
            <a:ext cx="4800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i="1" dirty="0" smtClean="0">
                <a:solidFill>
                  <a:srgbClr val="FF0000"/>
                </a:solidFill>
              </a:rPr>
              <a:t>Сұрақ: </a:t>
            </a:r>
            <a:r>
              <a:rPr lang="kk-KZ" sz="2400" dirty="0" smtClean="0"/>
              <a:t>Ішімдікті тұтыну себептерін айтып бере аласыз ба?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81000" y="836712"/>
            <a:ext cx="8382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кезекпен сөйлеу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белсенді тыңдау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сұрақ қою және сұрақ бар ма екенін сұрау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ұсыныс енгізу және басқаларда ұсыныс бар ма</a:t>
            </a: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екенін сұрау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өз ойларын және пікірлерін ортаға салу және</a:t>
            </a: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басқалардың идеялары мен пікірлерін білу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ұсыныстарды, идеяларды және пікірлерді ұжыммен</a:t>
            </a:r>
            <a:r>
              <a:rPr lang="en-US" sz="2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талқылау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көмектесу және көмек сұрау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түсініктеме беру және түсініктеме беруді өтіну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идеяларға түсініктеме беру және оны бағалау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топтық шешім қабылдау және бір тоқтамға келу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талқылаудың қорытындысын шығару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дәйекті айғақтар келтіру.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23728" y="33265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solidFill>
                  <a:srgbClr val="FF0000"/>
                </a:solidFill>
              </a:rPr>
              <a:t>Топта жұмыс істеу ережелері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104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dirty="0" err="1" smtClean="0">
                <a:solidFill>
                  <a:srgbClr val="FF0000"/>
                </a:solidFill>
                <a:latin typeface="+mn-lt"/>
              </a:rPr>
              <a:t>Ішімдікті</a:t>
            </a:r>
            <a:r>
              <a:rPr lang="ru-RU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+mn-lt"/>
              </a:rPr>
              <a:t>тұтынудың алты</a:t>
            </a:r>
            <a:r>
              <a:rPr lang="ru-RU" sz="32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+mn-lt"/>
              </a:rPr>
              <a:t>себебі</a:t>
            </a:r>
            <a:endParaRPr lang="ru-RU" sz="3200" dirty="0" smtClean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463" y="1219200"/>
            <a:ext cx="8964612" cy="5327650"/>
          </a:xfrm>
        </p:spPr>
        <p:txBody>
          <a:bodyPr/>
          <a:lstStyle/>
          <a:p>
            <a:pPr eaLnBrk="1" hangingPunct="1">
              <a:lnSpc>
                <a:spcPct val="85000"/>
              </a:lnSpc>
              <a:buFontTx/>
              <a:buAutoNum type="arabicPeriod"/>
            </a:pPr>
            <a:r>
              <a:rPr lang="ru-RU" sz="2100" b="1" i="1" dirty="0" smtClean="0">
                <a:solidFill>
                  <a:srgbClr val="FF0000"/>
                </a:solidFill>
              </a:rPr>
              <a:t>ГЕДОНИСТИКАЛЫҚ</a:t>
            </a:r>
            <a:r>
              <a:rPr lang="ru-RU" sz="2100" dirty="0" smtClean="0"/>
              <a:t> — </a:t>
            </a:r>
            <a:r>
              <a:rPr lang="ru-RU" sz="2100" b="1" dirty="0" err="1" smtClean="0"/>
              <a:t>рахатқа құмарту</a:t>
            </a:r>
            <a:r>
              <a:rPr lang="ru-RU" sz="2100" dirty="0" err="1" smtClean="0"/>
              <a:t>.</a:t>
            </a:r>
            <a:r>
              <a:rPr lang="ru-RU" sz="2100" dirty="0" smtClean="0"/>
              <a:t> </a:t>
            </a:r>
            <a:r>
              <a:rPr lang="ru-RU" sz="2100" dirty="0" err="1" smtClean="0"/>
              <a:t>Ол</a:t>
            </a:r>
            <a:r>
              <a:rPr lang="ru-RU" sz="2100" dirty="0" smtClean="0"/>
              <a:t> </a:t>
            </a:r>
            <a:r>
              <a:rPr lang="ru-RU" sz="2100" dirty="0" err="1" smtClean="0"/>
              <a:t>адамның ойы</a:t>
            </a:r>
            <a:r>
              <a:rPr lang="ru-RU" sz="2100" dirty="0" smtClean="0"/>
              <a:t>: </a:t>
            </a:r>
            <a:r>
              <a:rPr lang="ru-RU" sz="2100" i="1" dirty="0" smtClean="0"/>
              <a:t>«Неге </a:t>
            </a:r>
            <a:r>
              <a:rPr lang="ru-RU" sz="2100" i="1" dirty="0" err="1" smtClean="0"/>
              <a:t>ішуден</a:t>
            </a:r>
            <a:r>
              <a:rPr lang="ru-RU" sz="2100" i="1" dirty="0" smtClean="0"/>
              <a:t> бас </a:t>
            </a:r>
            <a:r>
              <a:rPr lang="ru-RU" sz="2100" i="1" dirty="0" err="1" smtClean="0"/>
              <a:t>тартуым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керек</a:t>
            </a:r>
            <a:r>
              <a:rPr lang="ru-RU" sz="2100" i="1" dirty="0" smtClean="0"/>
              <a:t>, </a:t>
            </a:r>
            <a:r>
              <a:rPr lang="ru-RU" sz="2100" i="1" dirty="0" err="1" smtClean="0"/>
              <a:t>өмір бірақ рет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беріледі</a:t>
            </a:r>
            <a:r>
              <a:rPr lang="ru-RU" sz="2100" i="1" dirty="0" smtClean="0"/>
              <a:t>!!! </a:t>
            </a:r>
            <a:r>
              <a:rPr lang="en-US" sz="2100" i="1" dirty="0" smtClean="0"/>
              <a:t> </a:t>
            </a:r>
            <a:r>
              <a:rPr lang="ru-RU" sz="2100" i="1" dirty="0" err="1" smtClean="0"/>
              <a:t>Бұл өмірге келген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соң рахатыңа көріп қалу керек</a:t>
            </a:r>
            <a:r>
              <a:rPr lang="ru-RU" sz="2100" i="1" dirty="0" smtClean="0"/>
              <a:t>»</a:t>
            </a:r>
            <a:r>
              <a:rPr lang="ru-RU" sz="2100" dirty="0" smtClean="0"/>
              <a:t>.</a:t>
            </a:r>
            <a:endParaRPr lang="ru-RU" sz="2100" b="1" i="1" dirty="0" smtClean="0"/>
          </a:p>
          <a:p>
            <a:pPr eaLnBrk="1" hangingPunct="1">
              <a:lnSpc>
                <a:spcPct val="85000"/>
              </a:lnSpc>
              <a:buFontTx/>
              <a:buAutoNum type="arabicPeriod"/>
            </a:pPr>
            <a:r>
              <a:rPr lang="ru-RU" sz="2100" b="1" i="1" dirty="0" smtClean="0">
                <a:solidFill>
                  <a:srgbClr val="FF0000"/>
                </a:solidFill>
              </a:rPr>
              <a:t>АТАРАКТИКАЛЫҚ</a:t>
            </a:r>
            <a:r>
              <a:rPr lang="ru-RU" sz="2100" dirty="0" smtClean="0"/>
              <a:t> — </a:t>
            </a:r>
            <a:r>
              <a:rPr lang="ru-RU" sz="2100" b="1" dirty="0" err="1" smtClean="0"/>
              <a:t>аффективті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жағдайды, эмоциялық ауырлықты, үрейді, абыржу</a:t>
            </a:r>
            <a:r>
              <a:rPr lang="ru-RU" sz="2100" b="1" dirty="0" smtClean="0"/>
              <a:t>, </a:t>
            </a:r>
            <a:r>
              <a:rPr lang="ru-RU" sz="2100" b="1" dirty="0" err="1" smtClean="0"/>
              <a:t>сенімсіздікті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жеңілдету.</a:t>
            </a:r>
            <a:r>
              <a:rPr lang="ru-RU" sz="2100" dirty="0" smtClean="0"/>
              <a:t> </a:t>
            </a:r>
            <a:r>
              <a:rPr lang="ru-RU" sz="2100" i="1" dirty="0" err="1" smtClean="0"/>
              <a:t>«Дәрігер, </a:t>
            </a:r>
            <a:r>
              <a:rPr lang="ru-RU" sz="2100" i="1" dirty="0" smtClean="0"/>
              <a:t>мен </a:t>
            </a:r>
            <a:r>
              <a:rPr lang="ru-RU" sz="2100" i="1" dirty="0" err="1" smtClean="0"/>
              <a:t>жағымсыз естеліктерді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бір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сәт ұмытайын деп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едім</a:t>
            </a:r>
            <a:r>
              <a:rPr lang="ru-RU" sz="2100" i="1" dirty="0" smtClean="0"/>
              <a:t>»</a:t>
            </a:r>
            <a:r>
              <a:rPr lang="ru-RU" sz="2100" dirty="0" smtClean="0"/>
              <a:t>.</a:t>
            </a:r>
            <a:endParaRPr lang="ru-RU" sz="2100" b="1" i="1" dirty="0" smtClean="0"/>
          </a:p>
          <a:p>
            <a:pPr eaLnBrk="1" hangingPunct="1">
              <a:lnSpc>
                <a:spcPct val="85000"/>
              </a:lnSpc>
              <a:buFontTx/>
              <a:buAutoNum type="arabicPeriod"/>
            </a:pPr>
            <a:r>
              <a:rPr lang="ru-RU" sz="2100" b="1" i="1" dirty="0" smtClean="0">
                <a:solidFill>
                  <a:srgbClr val="FF0000"/>
                </a:solidFill>
              </a:rPr>
              <a:t>СУБМИССИВТІК</a:t>
            </a:r>
            <a:r>
              <a:rPr lang="ru-RU" sz="2100" dirty="0" smtClean="0"/>
              <a:t> — </a:t>
            </a:r>
            <a:r>
              <a:rPr lang="ru-RU" sz="2100" b="1" dirty="0" err="1" smtClean="0"/>
              <a:t>еріксіздік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және бағынушылық</a:t>
            </a:r>
            <a:r>
              <a:rPr lang="ru-RU" sz="2100" b="1" dirty="0" smtClean="0"/>
              <a:t>, </a:t>
            </a:r>
            <a:r>
              <a:rPr lang="ru-RU" sz="2100" b="1" dirty="0" err="1" smtClean="0"/>
              <a:t>қоршаған ортаға қарсы тұра алмау</a:t>
            </a:r>
            <a:r>
              <a:rPr lang="ru-RU" sz="2100" dirty="0" smtClean="0"/>
              <a:t>. </a:t>
            </a:r>
            <a:r>
              <a:rPr lang="ru-RU" sz="2100" i="1" dirty="0" err="1" smtClean="0"/>
              <a:t>«Көппен көрген ұлы </a:t>
            </a:r>
            <a:r>
              <a:rPr lang="ru-RU" sz="2100" i="1" dirty="0" smtClean="0"/>
              <a:t>той! </a:t>
            </a:r>
            <a:r>
              <a:rPr lang="ru-RU" sz="2100" i="1" dirty="0" err="1" smtClean="0"/>
              <a:t>Ерекшеленіп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ақ қарға болғым келмейді</a:t>
            </a:r>
            <a:r>
              <a:rPr lang="ru-RU" sz="2100" i="1" dirty="0" smtClean="0"/>
              <a:t>»</a:t>
            </a:r>
            <a:r>
              <a:rPr lang="ru-RU" sz="2100" dirty="0" smtClean="0"/>
              <a:t>.</a:t>
            </a:r>
            <a:endParaRPr lang="ru-RU" sz="2100" b="1" i="1" dirty="0" smtClean="0"/>
          </a:p>
          <a:p>
            <a:pPr eaLnBrk="1" hangingPunct="1">
              <a:lnSpc>
                <a:spcPct val="85000"/>
              </a:lnSpc>
              <a:buFontTx/>
              <a:buAutoNum type="arabicPeriod"/>
            </a:pPr>
            <a:r>
              <a:rPr lang="ru-RU" sz="2100" b="1" i="1" dirty="0" smtClean="0">
                <a:solidFill>
                  <a:srgbClr val="FF0000"/>
                </a:solidFill>
              </a:rPr>
              <a:t>ГИПЕРБЕЛСЕНДІ МІНЕЗ</a:t>
            </a:r>
            <a:r>
              <a:rPr lang="ru-RU" sz="2100" dirty="0" smtClean="0"/>
              <a:t>— </a:t>
            </a:r>
            <a:r>
              <a:rPr lang="ru-RU" sz="2100" b="1" dirty="0" err="1" smtClean="0"/>
              <a:t>ішімдік</a:t>
            </a:r>
            <a:r>
              <a:rPr lang="ru-RU" sz="2100" b="1" dirty="0" smtClean="0"/>
              <a:t> допинг </a:t>
            </a:r>
            <a:r>
              <a:rPr lang="ru-RU" sz="2100" b="1" dirty="0" err="1" smtClean="0"/>
              <a:t>ретінде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тонусты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көтеріп</a:t>
            </a:r>
            <a:r>
              <a:rPr lang="ru-RU" sz="2100" b="1" dirty="0" smtClean="0"/>
              <a:t>, </a:t>
            </a:r>
            <a:r>
              <a:rPr lang="ru-RU" sz="2100" b="1" dirty="0" err="1" smtClean="0"/>
              <a:t>белсенділікті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және іскерлікті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жақсарту үшін</a:t>
            </a:r>
            <a:r>
              <a:rPr lang="ru-RU" sz="2100" b="1" dirty="0" smtClean="0"/>
              <a:t>.</a:t>
            </a:r>
            <a:r>
              <a:rPr lang="ru-RU" sz="2100" dirty="0" smtClean="0"/>
              <a:t> </a:t>
            </a:r>
            <a:r>
              <a:rPr lang="ru-RU" sz="2100" i="1" dirty="0" err="1" smtClean="0"/>
              <a:t>«Шаршаған кезде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сергіп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алу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үшін ішемін</a:t>
            </a:r>
            <a:r>
              <a:rPr lang="ru-RU" sz="2100" i="1" dirty="0" smtClean="0"/>
              <a:t>»</a:t>
            </a:r>
            <a:r>
              <a:rPr lang="ru-RU" sz="2100" dirty="0" smtClean="0"/>
              <a:t>.</a:t>
            </a:r>
            <a:endParaRPr lang="ru-RU" sz="2100" b="1" i="1" dirty="0" smtClean="0"/>
          </a:p>
          <a:p>
            <a:pPr eaLnBrk="1" hangingPunct="1">
              <a:lnSpc>
                <a:spcPct val="85000"/>
              </a:lnSpc>
              <a:buFontTx/>
              <a:buAutoNum type="arabicPeriod"/>
            </a:pPr>
            <a:r>
              <a:rPr lang="ru-RU" sz="2100" b="1" i="1" dirty="0" smtClean="0">
                <a:solidFill>
                  <a:srgbClr val="FF0000"/>
                </a:solidFill>
              </a:rPr>
              <a:t>ЖАЛҒАН МӘДЕНИЕТТІЛІК</a:t>
            </a:r>
            <a:r>
              <a:rPr lang="ru-RU" sz="2100" dirty="0" smtClean="0"/>
              <a:t> — </a:t>
            </a:r>
            <a:r>
              <a:rPr lang="ru-RU" sz="2100" b="1" dirty="0" err="1" smtClean="0"/>
              <a:t>қоршаған ортаны</a:t>
            </a:r>
            <a:r>
              <a:rPr lang="ru-RU" sz="2100" b="1" dirty="0" smtClean="0"/>
              <a:t> </a:t>
            </a:r>
            <a:r>
              <a:rPr lang="ru-RU" sz="2100" dirty="0" err="1" smtClean="0"/>
              <a:t>күрделі </a:t>
            </a:r>
            <a:r>
              <a:rPr lang="ru-RU" sz="2100" dirty="0" smtClean="0"/>
              <a:t>коктейль </a:t>
            </a:r>
            <a:r>
              <a:rPr lang="ru-RU" sz="2100" dirty="0" err="1" smtClean="0"/>
              <a:t>рецептурасына</a:t>
            </a:r>
            <a:r>
              <a:rPr lang="ru-RU" sz="2100" dirty="0" smtClean="0"/>
              <a:t>, </a:t>
            </a:r>
            <a:r>
              <a:rPr lang="ru-RU" sz="2100" dirty="0" err="1" smtClean="0"/>
              <a:t>шараптың сирек</a:t>
            </a:r>
            <a:r>
              <a:rPr lang="ru-RU" sz="2100" dirty="0" smtClean="0"/>
              <a:t> </a:t>
            </a:r>
            <a:r>
              <a:rPr lang="ru-RU" sz="2100" dirty="0" err="1" smtClean="0"/>
              <a:t>маркаларына</a:t>
            </a:r>
            <a:r>
              <a:rPr lang="ru-RU" sz="2100" dirty="0" smtClean="0"/>
              <a:t> </a:t>
            </a:r>
            <a:r>
              <a:rPr lang="ru-RU" sz="2100" dirty="0" err="1" smtClean="0"/>
              <a:t>көңілдерін аудару</a:t>
            </a:r>
            <a:r>
              <a:rPr lang="ru-RU" sz="2100" dirty="0" smtClean="0"/>
              <a:t>. </a:t>
            </a:r>
            <a:r>
              <a:rPr lang="ru-RU" sz="2100" dirty="0" err="1" smtClean="0"/>
              <a:t>Дәрігерге қаралып жүрген бұл аурулар</a:t>
            </a:r>
            <a:r>
              <a:rPr lang="ru-RU" sz="2100" dirty="0" smtClean="0"/>
              <a:t> </a:t>
            </a:r>
            <a:r>
              <a:rPr lang="ru-RU" sz="2100" dirty="0" err="1" smtClean="0"/>
              <a:t>өздерін </a:t>
            </a:r>
            <a:r>
              <a:rPr lang="ru-RU" sz="2100" i="1" dirty="0" smtClean="0"/>
              <a:t>«</a:t>
            </a:r>
            <a:r>
              <a:rPr lang="ru-RU" sz="2100" i="1" dirty="0" err="1" smtClean="0"/>
              <a:t>спиртті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ішімдікті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ерекше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бағалаушымыз» деп</a:t>
            </a:r>
            <a:r>
              <a:rPr lang="ru-RU" sz="2100" i="1" dirty="0" smtClean="0"/>
              <a:t> </a:t>
            </a:r>
            <a:r>
              <a:rPr lang="ru-RU" sz="2100" i="1" dirty="0" err="1" smtClean="0"/>
              <a:t>айтады</a:t>
            </a:r>
            <a:r>
              <a:rPr lang="ru-RU" sz="2100" dirty="0" smtClean="0"/>
              <a:t>.</a:t>
            </a:r>
            <a:endParaRPr lang="ru-RU" sz="2100" b="1" i="1" dirty="0" smtClean="0"/>
          </a:p>
          <a:p>
            <a:pPr eaLnBrk="1" hangingPunct="1">
              <a:lnSpc>
                <a:spcPct val="85000"/>
              </a:lnSpc>
              <a:buFontTx/>
              <a:buAutoNum type="arabicPeriod"/>
            </a:pPr>
            <a:r>
              <a:rPr lang="ru-RU" sz="2100" b="1" i="1" dirty="0" smtClean="0">
                <a:solidFill>
                  <a:srgbClr val="FF0000"/>
                </a:solidFill>
              </a:rPr>
              <a:t>ҰЛТТЫҚ</a:t>
            </a:r>
            <a:r>
              <a:rPr lang="ru-RU" sz="2100" dirty="0" smtClean="0"/>
              <a:t> — </a:t>
            </a:r>
            <a:r>
              <a:rPr lang="ru-RU" sz="2100" b="1" dirty="0" smtClean="0"/>
              <a:t>той </a:t>
            </a:r>
            <a:r>
              <a:rPr lang="ru-RU" sz="2100" b="1" dirty="0" err="1" smtClean="0"/>
              <a:t>және мейрамдар</a:t>
            </a:r>
            <a:r>
              <a:rPr lang="ru-RU" sz="21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304800" y="170795"/>
            <a:ext cx="8686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Темекінің шығу тарихы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err="1" smtClean="0"/>
              <a:t>Темекі</a:t>
            </a:r>
            <a:r>
              <a:rPr lang="ru-RU" sz="2000" dirty="0" smtClean="0"/>
              <a:t> </a:t>
            </a:r>
            <a:r>
              <a:rPr lang="ru-RU" sz="2000" dirty="0" err="1" smtClean="0"/>
              <a:t>тарту</a:t>
            </a:r>
            <a:r>
              <a:rPr lang="ru-RU" sz="2000" dirty="0" smtClean="0"/>
              <a:t> ХҮ </a:t>
            </a:r>
            <a:r>
              <a:rPr lang="ru-RU" sz="2000" dirty="0" err="1" smtClean="0"/>
              <a:t>ғасырда </a:t>
            </a:r>
            <a:r>
              <a:rPr lang="ru-RU" sz="2000" dirty="0" smtClean="0"/>
              <a:t>1496 </a:t>
            </a:r>
            <a:r>
              <a:rPr lang="ru-RU" sz="2000" dirty="0" err="1" smtClean="0"/>
              <a:t>жылы</a:t>
            </a:r>
            <a:r>
              <a:rPr lang="ru-RU" sz="2000" dirty="0" smtClean="0"/>
              <a:t> </a:t>
            </a:r>
            <a:r>
              <a:rPr lang="ru-RU" sz="2000" dirty="0" err="1" smtClean="0"/>
              <a:t>басталды</a:t>
            </a:r>
            <a:r>
              <a:rPr lang="ru-RU" sz="2000" dirty="0" smtClean="0"/>
              <a:t>. </a:t>
            </a:r>
            <a:r>
              <a:rPr lang="ru-RU" sz="2000" dirty="0" err="1" smtClean="0"/>
              <a:t>Алғаш темекі</a:t>
            </a:r>
            <a:r>
              <a:rPr lang="ru-RU" sz="2000" dirty="0" smtClean="0"/>
              <a:t> </a:t>
            </a:r>
            <a:r>
              <a:rPr lang="ru-RU" sz="2000" dirty="0" err="1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тіс</a:t>
            </a:r>
            <a:r>
              <a:rPr lang="ru-RU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dirty="0" err="1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ауруына</a:t>
            </a:r>
            <a:r>
              <a:rPr lang="ru-RU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қарсы қолданылатын дәрі ретінде</a:t>
            </a:r>
            <a:r>
              <a:rPr lang="ru-RU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err="1" smtClean="0"/>
              <a:t>Испанияда</a:t>
            </a:r>
            <a:r>
              <a:rPr lang="ru-RU" sz="2000" dirty="0" smtClean="0"/>
              <a:t> </a:t>
            </a:r>
            <a:r>
              <a:rPr lang="ru-RU" sz="2000" dirty="0" err="1" smtClean="0"/>
              <a:t>қолданды.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/>
              <a:t>Темекі</a:t>
            </a:r>
            <a:r>
              <a:rPr lang="ru-RU" sz="2000" dirty="0" smtClean="0"/>
              <a:t> - </a:t>
            </a:r>
            <a:r>
              <a:rPr lang="ru-RU" sz="2000" dirty="0" err="1" smtClean="0">
                <a:solidFill>
                  <a:srgbClr val="FF0000"/>
                </a:solidFill>
              </a:rPr>
              <a:t>заңды түрде қолдануға болатын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есірткі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түрі.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/>
              <a:t>Шылымның түтінінде </a:t>
            </a:r>
            <a:r>
              <a:rPr lang="ru-RU" sz="2000" dirty="0" smtClean="0"/>
              <a:t>4 </a:t>
            </a:r>
            <a:r>
              <a:rPr lang="ru-RU" sz="2000" dirty="0" err="1" smtClean="0"/>
              <a:t>мыңнан астам</a:t>
            </a:r>
            <a:r>
              <a:rPr lang="ru-RU" sz="2000" dirty="0" smtClean="0"/>
              <a:t> </a:t>
            </a:r>
            <a:r>
              <a:rPr lang="ru-RU" sz="2000" dirty="0" err="1" smtClean="0"/>
              <a:t>химиялық элементтер</a:t>
            </a:r>
            <a:r>
              <a:rPr lang="ru-RU" sz="2000" dirty="0" smtClean="0"/>
              <a:t> бар, </a:t>
            </a:r>
            <a:r>
              <a:rPr lang="ru-RU" sz="2000" dirty="0" err="1" smtClean="0"/>
              <a:t>олардын</a:t>
            </a:r>
            <a:r>
              <a:rPr lang="ru-RU" sz="2000" dirty="0" smtClean="0"/>
              <a:t> </a:t>
            </a:r>
            <a:r>
              <a:rPr lang="ru-RU" sz="2000" dirty="0" err="1" smtClean="0"/>
              <a:t>ішінде</a:t>
            </a:r>
            <a:r>
              <a:rPr lang="ru-RU" sz="2000" dirty="0" smtClean="0"/>
              <a:t> </a:t>
            </a:r>
            <a:r>
              <a:rPr lang="ru-RU" sz="2000" dirty="0" err="1" smtClean="0"/>
              <a:t>онкологиялық ауруларды</a:t>
            </a:r>
            <a:r>
              <a:rPr lang="ru-RU" sz="2000" dirty="0" smtClean="0"/>
              <a:t> </a:t>
            </a:r>
            <a:r>
              <a:rPr lang="ru-RU" sz="2000" dirty="0" err="1" smtClean="0"/>
              <a:t>туғызуға қабілеті </a:t>
            </a:r>
            <a:r>
              <a:rPr lang="ru-RU" sz="2000" dirty="0" smtClean="0"/>
              <a:t>бар 40 </a:t>
            </a:r>
            <a:r>
              <a:rPr lang="ru-RU" sz="2000" dirty="0" err="1" smtClean="0"/>
              <a:t>улы</a:t>
            </a:r>
            <a:r>
              <a:rPr lang="ru-RU" sz="2000" dirty="0" smtClean="0"/>
              <a:t> </a:t>
            </a:r>
            <a:r>
              <a:rPr lang="ru-RU" sz="2000" dirty="0" err="1" smtClean="0"/>
              <a:t>заттар</a:t>
            </a:r>
            <a:r>
              <a:rPr lang="ru-RU" sz="2000" dirty="0" smtClean="0"/>
              <a:t> бар. </a:t>
            </a:r>
            <a:r>
              <a:rPr lang="ru-RU" sz="2000" dirty="0" err="1" smtClean="0"/>
              <a:t>Шылымның </a:t>
            </a:r>
            <a:r>
              <a:rPr lang="ru-RU" sz="2000" dirty="0" smtClean="0"/>
              <a:t>1-2 </a:t>
            </a:r>
            <a:r>
              <a:rPr lang="ru-RU" sz="2000" dirty="0" err="1" smtClean="0"/>
              <a:t>қорабында </a:t>
            </a:r>
            <a:r>
              <a:rPr lang="ru-RU" sz="2000" dirty="0" err="1" smtClean="0">
                <a:solidFill>
                  <a:srgbClr val="FF0000"/>
                </a:solidFill>
              </a:rPr>
              <a:t>никотинның өлімдік мөлшері </a:t>
            </a:r>
            <a:r>
              <a:rPr lang="ru-RU" sz="2000" dirty="0" smtClean="0"/>
              <a:t>бар. </a:t>
            </a:r>
            <a:r>
              <a:rPr lang="ru-RU" sz="2000" dirty="0" err="1" smtClean="0"/>
              <a:t>Темекішілді</a:t>
            </a:r>
            <a:r>
              <a:rPr lang="ru-RU" sz="2000" dirty="0" smtClean="0"/>
              <a:t> </a:t>
            </a:r>
            <a:r>
              <a:rPr lang="ru-RU" sz="2000" dirty="0" err="1" smtClean="0"/>
              <a:t>құтқаратыны, бұл мөлшердің организмге</a:t>
            </a:r>
            <a:r>
              <a:rPr lang="ru-RU" sz="2000" dirty="0" smtClean="0"/>
              <a:t> </a:t>
            </a:r>
            <a:r>
              <a:rPr lang="ru-RU" sz="2000" dirty="0" err="1" smtClean="0"/>
              <a:t>бірдені</a:t>
            </a:r>
            <a:r>
              <a:rPr lang="ru-RU" sz="2000" dirty="0" smtClean="0"/>
              <a:t> </a:t>
            </a:r>
            <a:r>
              <a:rPr lang="ru-RU" sz="2000" dirty="0" err="1" smtClean="0"/>
              <a:t>емес</a:t>
            </a:r>
            <a:r>
              <a:rPr lang="ru-RU" sz="2000" dirty="0" smtClean="0"/>
              <a:t>, </a:t>
            </a:r>
            <a:r>
              <a:rPr lang="ru-RU" sz="2000" dirty="0" err="1" smtClean="0"/>
              <a:t>бөлшектеніп түсетіні.</a:t>
            </a:r>
            <a:endParaRPr lang="ru-RU" sz="20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pic>
        <p:nvPicPr>
          <p:cNvPr id="4" name="Picture 2" descr="D:\1 Темірғали\5 Курс 3 ай\Коучинг\Новая папка\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590800"/>
            <a:ext cx="703634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141268"/>
            <a:ext cx="9144000" cy="5940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Темекі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Georgia" pitchFamily="18" charset="0"/>
              </a:rPr>
              <a:t>ызы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қ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Georgia" pitchFamily="18" charset="0"/>
              </a:rPr>
              <a:t>ты м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ә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Georgia" pitchFamily="18" charset="0"/>
              </a:rPr>
              <a:t>ліметтер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ea typeface="Times New Roman" pitchFamily="18" charset="0"/>
              <a:cs typeface="Georgia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Әлемде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1,5 млрд</a:t>
            </a:r>
            <a:r>
              <a:rPr lang="ru-RU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. (40</a:t>
            </a:r>
            <a:r>
              <a:rPr lang="en-US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%</a:t>
            </a:r>
            <a:r>
              <a:rPr lang="kk-KZ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 адам)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шылым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шегуші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бар.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Жылына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2,5 млн</a:t>
            </a:r>
            <a:r>
              <a:rPr lang="ru-RU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.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адам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, </a:t>
            </a:r>
            <a:r>
              <a:rPr lang="ru-RU" sz="2000" dirty="0" err="1" smtClean="0"/>
              <a:t>яғни темекінің улы</a:t>
            </a:r>
            <a:r>
              <a:rPr lang="ru-RU" sz="2000" dirty="0" smtClean="0"/>
              <a:t> </a:t>
            </a:r>
            <a:r>
              <a:rPr lang="ru-RU" sz="2000" dirty="0" err="1" smtClean="0"/>
              <a:t>әсерінен </a:t>
            </a:r>
            <a:r>
              <a:rPr lang="ru-RU" sz="2000" dirty="0" err="1" smtClean="0">
                <a:solidFill>
                  <a:srgbClr val="FF0000"/>
                </a:solidFill>
              </a:rPr>
              <a:t>әрбір </a:t>
            </a:r>
            <a:r>
              <a:rPr lang="ru-RU" sz="2000" dirty="0" smtClean="0">
                <a:solidFill>
                  <a:srgbClr val="FF0000"/>
                </a:solidFill>
              </a:rPr>
              <a:t>13 секунд </a:t>
            </a:r>
            <a:r>
              <a:rPr lang="ru-RU" sz="2000" dirty="0" err="1" smtClean="0">
                <a:solidFill>
                  <a:srgbClr val="FF0000"/>
                </a:solidFill>
              </a:rPr>
              <a:t>сайын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бір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адам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өледі екен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ru-RU" sz="2000" dirty="0" smtClean="0">
              <a:solidFill>
                <a:srgbClr val="FF0000"/>
              </a:solidFill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Темекі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түтініне ерекше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«аромат» пен «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дәм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» беру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үшін адам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зәрінің құрамына кіретін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урина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дейтін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химиялық 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компонент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қолданылады</a:t>
            </a: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Темекі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ең сатылмалы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тауар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Жыл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сайын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әртүрлі елдерде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1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триллиондай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темекі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»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сатылады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ea typeface="Times New Roman" pitchFamily="18" charset="0"/>
                <a:cs typeface="Arial" pitchFamily="34" charset="0"/>
              </a:rPr>
              <a:t>Фильтр </a:t>
            </a:r>
            <a:r>
              <a:rPr lang="ru-RU" sz="2000" dirty="0" err="1" smtClean="0">
                <a:ea typeface="Times New Roman" pitchFamily="18" charset="0"/>
                <a:cs typeface="Arial" pitchFamily="34" charset="0"/>
              </a:rPr>
              <a:t>т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емекі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құрамындағы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зиянды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заттардың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20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пайызын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ғана ұстап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қалады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Күніне тартылған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20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темекі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жылына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300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рет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kk-KZ" sz="2000" dirty="0" smtClean="0">
                <a:ea typeface="Times New Roman" pitchFamily="18" charset="0"/>
                <a:cs typeface="Arial" pitchFamily="34" charset="0"/>
              </a:rPr>
              <a:t>өткен флюрографиямен тең.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kk-KZ" sz="2000" dirty="0" smtClean="0">
                <a:cs typeface="Arial" pitchFamily="34" charset="0"/>
              </a:rPr>
              <a:t>Темекі шегуші биологиялық жастан </a:t>
            </a:r>
            <a:r>
              <a:rPr lang="kk-KZ" sz="2000" dirty="0" smtClean="0">
                <a:solidFill>
                  <a:srgbClr val="FF0000"/>
                </a:solidFill>
                <a:cs typeface="Arial" pitchFamily="34" charset="0"/>
              </a:rPr>
              <a:t>бес есе </a:t>
            </a:r>
            <a:r>
              <a:rPr lang="kk-KZ" sz="2000" dirty="0" smtClean="0">
                <a:cs typeface="Arial" pitchFamily="34" charset="0"/>
              </a:rPr>
              <a:t>тез қартаяды.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cs typeface="Arial" pitchFamily="34" charset="0"/>
              </a:rPr>
              <a:t>Күніне</a:t>
            </a:r>
            <a:r>
              <a:rPr kumimoji="0" lang="kk-KZ" sz="2000" b="0" i="0" u="none" strike="noStrike" cap="none" normalizeH="0" dirty="0" smtClean="0">
                <a:ln>
                  <a:noFill/>
                </a:ln>
                <a:effectLst/>
                <a:cs typeface="Arial" pitchFamily="34" charset="0"/>
              </a:rPr>
              <a:t> бір қорап темекі шеккен адам рұқсат етілетін радиация мөлшерінен      </a:t>
            </a:r>
            <a:r>
              <a:rPr kumimoji="0" lang="kk-KZ" sz="20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cs typeface="Arial" pitchFamily="34" charset="0"/>
              </a:rPr>
              <a:t>3,5 есе артық доза </a:t>
            </a:r>
            <a:r>
              <a:rPr kumimoji="0" lang="kk-KZ" sz="2000" b="0" i="0" u="none" strike="noStrike" cap="none" normalizeH="0" dirty="0" smtClean="0">
                <a:ln>
                  <a:noFill/>
                </a:ln>
                <a:effectLst/>
                <a:cs typeface="Arial" pitchFamily="34" charset="0"/>
              </a:rPr>
              <a:t>қабылдайды.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err="1" smtClean="0"/>
              <a:t>Шылым</a:t>
            </a:r>
            <a:r>
              <a:rPr lang="ru-RU" sz="2000" dirty="0" smtClean="0"/>
              <a:t> </a:t>
            </a:r>
            <a:r>
              <a:rPr lang="ru-RU" sz="2000" dirty="0" err="1" smtClean="0"/>
              <a:t>шегетіндер</a:t>
            </a:r>
            <a:r>
              <a:rPr lang="ru-RU" sz="2000" dirty="0" smtClean="0"/>
              <a:t> </a:t>
            </a:r>
            <a:r>
              <a:rPr lang="ru-RU" sz="2000" dirty="0" err="1" smtClean="0"/>
              <a:t>шылым</a:t>
            </a:r>
            <a:r>
              <a:rPr lang="ru-RU" sz="2000" dirty="0" smtClean="0"/>
              <a:t> </a:t>
            </a:r>
            <a:r>
              <a:rPr lang="ru-RU" sz="2000" dirty="0" err="1" smtClean="0"/>
              <a:t>шекпейтіндерге</a:t>
            </a:r>
            <a:r>
              <a:rPr lang="ru-RU" sz="2000" dirty="0" smtClean="0"/>
              <a:t> </a:t>
            </a:r>
            <a:r>
              <a:rPr lang="ru-RU" sz="2000" dirty="0" err="1" smtClean="0"/>
              <a:t>қарағанда пәле </a:t>
            </a:r>
            <a:r>
              <a:rPr lang="ru-RU" sz="2000" dirty="0" smtClean="0"/>
              <a:t>(рак) </a:t>
            </a:r>
            <a:r>
              <a:rPr lang="ru-RU" sz="2000" dirty="0" err="1" smtClean="0"/>
              <a:t>аурымен</a:t>
            </a:r>
            <a:r>
              <a:rPr lang="ru-RU" sz="2000" dirty="0" smtClean="0"/>
              <a:t> (</a:t>
            </a:r>
            <a:r>
              <a:rPr lang="ru-RU" sz="2000" dirty="0" err="1" smtClean="0">
                <a:solidFill>
                  <a:srgbClr val="FF0000"/>
                </a:solidFill>
              </a:rPr>
              <a:t>өкпе</a:t>
            </a:r>
            <a:r>
              <a:rPr lang="ru-RU" sz="2000" dirty="0" smtClean="0">
                <a:solidFill>
                  <a:srgbClr val="FF0000"/>
                </a:solidFill>
              </a:rPr>
              <a:t> 10 </a:t>
            </a:r>
            <a:r>
              <a:rPr lang="ru-RU" sz="2000" dirty="0" err="1" smtClean="0">
                <a:solidFill>
                  <a:srgbClr val="FF0000"/>
                </a:solidFill>
              </a:rPr>
              <a:t>есе</a:t>
            </a:r>
            <a:r>
              <a:rPr lang="ru-RU" sz="2000" dirty="0" smtClean="0">
                <a:solidFill>
                  <a:srgbClr val="FF0000"/>
                </a:solidFill>
              </a:rPr>
              <a:t>, </a:t>
            </a:r>
            <a:r>
              <a:rPr lang="ru-RU" sz="2000" dirty="0" err="1" smtClean="0">
                <a:solidFill>
                  <a:srgbClr val="FF0000"/>
                </a:solidFill>
              </a:rPr>
              <a:t>көмей</a:t>
            </a:r>
            <a:r>
              <a:rPr lang="ru-RU" sz="2000" dirty="0" smtClean="0">
                <a:solidFill>
                  <a:srgbClr val="FF0000"/>
                </a:solidFill>
              </a:rPr>
              <a:t> 6-10 </a:t>
            </a:r>
            <a:r>
              <a:rPr lang="ru-RU" sz="2000" dirty="0" err="1" smtClean="0">
                <a:solidFill>
                  <a:srgbClr val="FF0000"/>
                </a:solidFill>
              </a:rPr>
              <a:t>есе</a:t>
            </a:r>
            <a:r>
              <a:rPr lang="ru-RU" sz="2000" dirty="0" smtClean="0">
                <a:solidFill>
                  <a:srgbClr val="FF0000"/>
                </a:solidFill>
              </a:rPr>
              <a:t>, </a:t>
            </a:r>
            <a:r>
              <a:rPr lang="ru-RU" sz="2000" dirty="0" err="1" smtClean="0">
                <a:solidFill>
                  <a:srgbClr val="FF0000"/>
                </a:solidFill>
              </a:rPr>
              <a:t>өңеш</a:t>
            </a:r>
            <a:r>
              <a:rPr lang="ru-RU" sz="2000" dirty="0" smtClean="0">
                <a:solidFill>
                  <a:srgbClr val="FF0000"/>
                </a:solidFill>
              </a:rPr>
              <a:t> 2-6 </a:t>
            </a:r>
            <a:r>
              <a:rPr lang="ru-RU" sz="2000" dirty="0" err="1" smtClean="0">
                <a:solidFill>
                  <a:srgbClr val="FF0000"/>
                </a:solidFill>
              </a:rPr>
              <a:t>есе</a:t>
            </a:r>
            <a:r>
              <a:rPr lang="ru-RU" sz="2000" dirty="0" smtClean="0"/>
              <a:t>) </a:t>
            </a:r>
            <a:r>
              <a:rPr lang="ru-RU" sz="2000" dirty="0" err="1" smtClean="0"/>
              <a:t>жиі</a:t>
            </a:r>
            <a:r>
              <a:rPr lang="ru-RU" sz="2000" dirty="0" smtClean="0"/>
              <a:t> </a:t>
            </a:r>
            <a:r>
              <a:rPr lang="ru-RU" sz="2000" dirty="0" err="1" smtClean="0"/>
              <a:t>ауырады</a:t>
            </a:r>
            <a:r>
              <a:rPr lang="ru-RU" sz="2000" dirty="0" smtClean="0"/>
              <a:t>.</a:t>
            </a:r>
            <a:endParaRPr kumimoji="0" lang="en-US" sz="2000" b="0" i="0" u="none" strike="noStrike" cap="none" normalizeH="0" dirty="0" smtClean="0">
              <a:ln>
                <a:noFill/>
              </a:ln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Қазақстан халқының күніне темекіге</a:t>
            </a: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жұмсайтын шығыны</a:t>
            </a: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000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1 656 564 АҚШ доллары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20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қараша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Дүниежүзілік темекіден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бас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тарту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күні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1 Темірғали\5 Курс 3 ай\Коучинг\Новая папка\pul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1200"/>
            <a:ext cx="9144000" cy="4572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3400" y="304800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 smtClean="0"/>
              <a:t>Шылым</a:t>
            </a:r>
            <a:r>
              <a:rPr lang="ru-RU" sz="2800" dirty="0" smtClean="0"/>
              <a:t> </a:t>
            </a:r>
            <a:r>
              <a:rPr lang="ru-RU" sz="2800" dirty="0" err="1" smtClean="0"/>
              <a:t>шегілген</a:t>
            </a:r>
            <a:r>
              <a:rPr lang="ru-RU" sz="2800" dirty="0" smtClean="0"/>
              <a:t> </a:t>
            </a:r>
            <a:r>
              <a:rPr lang="ru-RU" sz="2800" dirty="0" err="1" smtClean="0"/>
              <a:t>бөлмеде бір</a:t>
            </a:r>
            <a:r>
              <a:rPr lang="ru-RU" sz="2800" dirty="0" smtClean="0"/>
              <a:t> </a:t>
            </a:r>
            <a:r>
              <a:rPr lang="ru-RU" sz="2800" dirty="0" err="1" smtClean="0"/>
              <a:t>сағат болған адам</a:t>
            </a:r>
            <a:r>
              <a:rPr lang="ru-RU" sz="2800" dirty="0" smtClean="0"/>
              <a:t> </a:t>
            </a:r>
            <a:r>
              <a:rPr lang="ru-RU" sz="2800" dirty="0" err="1" smtClean="0"/>
              <a:t>шылым</a:t>
            </a:r>
            <a:r>
              <a:rPr lang="ru-RU" sz="2800" dirty="0" smtClean="0"/>
              <a:t> </a:t>
            </a:r>
            <a:r>
              <a:rPr lang="ru-RU" sz="2800" dirty="0" err="1" smtClean="0"/>
              <a:t>шеккендей</a:t>
            </a:r>
            <a:r>
              <a:rPr lang="ru-RU" sz="2800" dirty="0" smtClean="0"/>
              <a:t> </a:t>
            </a:r>
            <a:r>
              <a:rPr lang="ru-RU" sz="2800" dirty="0" err="1" smtClean="0"/>
              <a:t>уланады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6324600" cy="474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5062716"/>
            <a:ext cx="8229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i="1" dirty="0" smtClean="0">
                <a:solidFill>
                  <a:srgbClr val="FF0000"/>
                </a:solidFill>
              </a:rPr>
              <a:t>Тапсырма: </a:t>
            </a:r>
            <a:r>
              <a:rPr lang="kk-KZ" sz="2400" i="1" dirty="0" smtClean="0"/>
              <a:t>Топтарға жеребе арқылы әр-түрлі жағдайлар тапсырылады. Диалог құрып, рөлдерде ойнап беру шарт. Тапсырмада сыни ой-пікір болу керек.</a:t>
            </a:r>
            <a:r>
              <a:rPr lang="kk-KZ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600" y="228600"/>
            <a:ext cx="8153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solidFill>
                  <a:srgbClr val="FF0000"/>
                </a:solidFill>
              </a:rPr>
              <a:t>Бірінші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оқиға:</a:t>
            </a:r>
            <a:endParaRPr lang="kk-KZ" sz="2000" dirty="0" smtClean="0"/>
          </a:p>
          <a:p>
            <a:r>
              <a:rPr lang="kk-KZ" sz="2000" dirty="0" smtClean="0"/>
              <a:t>Мұғалім оқушыны темекі шегіп тұрған жерінен ұстап алды. Ұстаз бен шәкірт диалогын құрып, рөлдерде ойнап беріңіздер!</a:t>
            </a:r>
            <a:r>
              <a:rPr lang="kk-KZ" sz="2000" dirty="0" smtClean="0">
                <a:solidFill>
                  <a:srgbClr val="FF0000"/>
                </a:solidFill>
              </a:rPr>
              <a:t> </a:t>
            </a:r>
          </a:p>
          <a:p>
            <a:endParaRPr lang="kk-KZ" sz="2000" dirty="0" smtClean="0">
              <a:solidFill>
                <a:srgbClr val="FF0000"/>
              </a:solidFill>
            </a:endParaRPr>
          </a:p>
          <a:p>
            <a:r>
              <a:rPr lang="kk-KZ" sz="2000" dirty="0" smtClean="0">
                <a:solidFill>
                  <a:srgbClr val="FF0000"/>
                </a:solidFill>
              </a:rPr>
              <a:t>Екінші оқиға:</a:t>
            </a:r>
            <a:endParaRPr lang="kk-KZ" sz="2000" dirty="0" smtClean="0"/>
          </a:p>
          <a:p>
            <a:r>
              <a:rPr lang="kk-KZ" sz="2000" dirty="0" smtClean="0"/>
              <a:t>Сіздің жұбайыңыз темекі шегеді. Сіз оны зиянды әдеттен арылту үшін не айтасыз? Ерлі – зайыпты диалогын құрып, рөлдерде ойнап беріңіздер!</a:t>
            </a:r>
          </a:p>
          <a:p>
            <a:endParaRPr lang="kk-KZ" sz="2000" dirty="0" smtClean="0"/>
          </a:p>
          <a:p>
            <a:r>
              <a:rPr lang="kk-KZ" sz="2000" dirty="0" smtClean="0">
                <a:solidFill>
                  <a:srgbClr val="FF0000"/>
                </a:solidFill>
              </a:rPr>
              <a:t>Үшінші оқиға:</a:t>
            </a:r>
          </a:p>
          <a:p>
            <a:r>
              <a:rPr lang="ru-RU" sz="2000" dirty="0" err="1" smtClean="0"/>
              <a:t>Көшеде отырған қарияға:</a:t>
            </a:r>
            <a:endParaRPr lang="ru-RU" sz="2000" dirty="0" smtClean="0"/>
          </a:p>
          <a:p>
            <a:r>
              <a:rPr lang="ru-RU" sz="2000" dirty="0" smtClean="0"/>
              <a:t>Неге </a:t>
            </a:r>
            <a:r>
              <a:rPr lang="ru-RU" sz="2000" dirty="0" err="1" smtClean="0"/>
              <a:t>темекі</a:t>
            </a:r>
            <a:r>
              <a:rPr lang="ru-RU" sz="2000" dirty="0" smtClean="0"/>
              <a:t> </a:t>
            </a:r>
            <a:r>
              <a:rPr lang="ru-RU" sz="2000" dirty="0" err="1" smtClean="0"/>
              <a:t>шегесіз</a:t>
            </a:r>
            <a:r>
              <a:rPr lang="ru-RU" sz="2000" dirty="0" smtClean="0"/>
              <a:t>? - </a:t>
            </a:r>
            <a:r>
              <a:rPr lang="ru-RU" sz="2000" dirty="0" err="1" smtClean="0"/>
              <a:t>дедіңіз.</a:t>
            </a:r>
            <a:endParaRPr lang="ru-RU" sz="2000" dirty="0" smtClean="0"/>
          </a:p>
          <a:p>
            <a:r>
              <a:rPr lang="ru-RU" sz="2000" dirty="0" err="1" smtClean="0"/>
              <a:t>Ол</a:t>
            </a:r>
            <a:r>
              <a:rPr lang="ru-RU" sz="2000" dirty="0" smtClean="0"/>
              <a:t> </a:t>
            </a:r>
            <a:r>
              <a:rPr lang="ru-RU" sz="2000" dirty="0" err="1" smtClean="0"/>
              <a:t>сізге</a:t>
            </a:r>
            <a:r>
              <a:rPr lang="ru-RU" sz="2000" dirty="0" smtClean="0"/>
              <a:t>: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</a:t>
            </a:r>
            <a:r>
              <a:rPr lang="ru-RU" sz="2000" dirty="0" err="1" smtClean="0"/>
              <a:t>Алла-Тағаланың жазуы</a:t>
            </a:r>
            <a:r>
              <a:rPr lang="ru-RU" sz="2000" dirty="0" smtClean="0"/>
              <a:t> бар </a:t>
            </a:r>
            <a:r>
              <a:rPr lang="ru-RU" sz="2000" dirty="0" err="1" smtClean="0"/>
              <a:t>ғой</a:t>
            </a:r>
            <a:r>
              <a:rPr lang="ru-RU" sz="2000" dirty="0" smtClean="0"/>
              <a:t>, </a:t>
            </a:r>
            <a:r>
              <a:rPr lang="ru-RU" sz="2000" dirty="0" err="1" smtClean="0"/>
              <a:t>көп жасаймын</a:t>
            </a:r>
            <a:r>
              <a:rPr lang="ru-RU" sz="2000" dirty="0" smtClean="0"/>
              <a:t> ба, </a:t>
            </a:r>
            <a:r>
              <a:rPr lang="ru-RU" sz="2000" dirty="0" err="1" smtClean="0"/>
              <a:t>жоқ </a:t>
            </a:r>
            <a:r>
              <a:rPr lang="ru-RU" sz="2000" dirty="0" smtClean="0"/>
              <a:t>па, аз </a:t>
            </a:r>
            <a:r>
              <a:rPr lang="ru-RU" sz="2000" dirty="0" err="1" smtClean="0"/>
              <a:t>жасаймын</a:t>
            </a:r>
            <a:r>
              <a:rPr lang="ru-RU" sz="2000" dirty="0" smtClean="0"/>
              <a:t> ба, </a:t>
            </a:r>
            <a:r>
              <a:rPr lang="ru-RU" sz="2000" dirty="0" err="1" smtClean="0"/>
              <a:t>әйтеуір бір</a:t>
            </a:r>
            <a:r>
              <a:rPr lang="ru-RU" sz="2000" dirty="0" smtClean="0"/>
              <a:t> </a:t>
            </a:r>
            <a:r>
              <a:rPr lang="ru-RU" sz="2000" dirty="0" err="1" smtClean="0"/>
              <a:t>жазу</a:t>
            </a:r>
            <a:r>
              <a:rPr lang="ru-RU" sz="2000" dirty="0" smtClean="0"/>
              <a:t> бар </a:t>
            </a:r>
            <a:r>
              <a:rPr lang="ru-RU" sz="2000" dirty="0" err="1" smtClean="0"/>
              <a:t>ғой деді</a:t>
            </a:r>
            <a:r>
              <a:rPr lang="ru-RU" sz="2000" dirty="0" smtClean="0"/>
              <a:t>.</a:t>
            </a:r>
            <a:endParaRPr lang="kk-KZ" sz="2000" dirty="0" smtClean="0"/>
          </a:p>
          <a:p>
            <a:r>
              <a:rPr lang="kk-KZ" sz="2000" dirty="0" smtClean="0"/>
              <a:t>Рөлдерде ойнап, диалогты жалғастыру.</a:t>
            </a:r>
            <a:endParaRPr lang="kk-KZ" sz="2000" dirty="0" smtClean="0">
              <a:solidFill>
                <a:srgbClr val="FF0000"/>
              </a:solidFill>
            </a:endParaRPr>
          </a:p>
          <a:p>
            <a:endParaRPr lang="kk-KZ" sz="2000" dirty="0" smtClean="0"/>
          </a:p>
          <a:p>
            <a:endParaRPr lang="kk-KZ" sz="2000" dirty="0" smtClean="0"/>
          </a:p>
          <a:p>
            <a:endParaRPr lang="kk-KZ" sz="2000" dirty="0" smtClean="0"/>
          </a:p>
        </p:txBody>
      </p:sp>
      <p:pic>
        <p:nvPicPr>
          <p:cNvPr id="2050" name="Picture 2" descr="D:\1 Темірғали\5 Курс 3 ай\Коучинг\Новая папка\Салауатты өмір салты суреттер\320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4466" y="4191001"/>
            <a:ext cx="3449534" cy="2667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28600" y="4464784"/>
            <a:ext cx="5562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2000" dirty="0" smtClean="0"/>
          </a:p>
          <a:p>
            <a:r>
              <a:rPr lang="kk-KZ" sz="2000" dirty="0" smtClean="0">
                <a:solidFill>
                  <a:srgbClr val="FF0000"/>
                </a:solidFill>
              </a:rPr>
              <a:t>Төртінші оқиға:</a:t>
            </a:r>
          </a:p>
          <a:p>
            <a:r>
              <a:rPr lang="kk-KZ" sz="2000" dirty="0" smtClean="0"/>
              <a:t>Темекі мен темекі шегіп көргісі келіп жүрген адамның диалогын құрып рөлдерде ойнап беріңіздер!</a:t>
            </a:r>
            <a:endParaRPr lang="kk-KZ" sz="20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4991100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486400" y="381000"/>
            <a:ext cx="34290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solidFill>
                  <a:srgbClr val="FF0000"/>
                </a:solidFill>
              </a:rPr>
              <a:t>Бес жолдық өлең  стратегиясы</a:t>
            </a:r>
            <a:endParaRPr lang="kk-KZ" sz="2000" dirty="0" smtClean="0"/>
          </a:p>
          <a:p>
            <a:endParaRPr lang="kk-KZ" sz="2000" dirty="0" smtClean="0"/>
          </a:p>
          <a:p>
            <a:r>
              <a:rPr lang="kk-KZ" sz="2000" dirty="0" smtClean="0"/>
              <a:t>Шымкенттің салқын сырасы</a:t>
            </a:r>
          </a:p>
          <a:p>
            <a:r>
              <a:rPr lang="kk-KZ" sz="2000" dirty="0" smtClean="0"/>
              <a:t>Көрдіңбе ішіп құрдасым</a:t>
            </a:r>
          </a:p>
          <a:p>
            <a:r>
              <a:rPr lang="kk-KZ" sz="2000" dirty="0" smtClean="0"/>
              <a:t>Мөлдіреп тұнып тұрғансын</a:t>
            </a:r>
          </a:p>
          <a:p>
            <a:r>
              <a:rPr lang="kk-KZ" sz="2000" dirty="0" smtClean="0"/>
              <a:t>Қалай сен шыдап тұрасың</a:t>
            </a:r>
          </a:p>
          <a:p>
            <a:r>
              <a:rPr lang="kk-KZ" sz="2000" dirty="0" smtClean="0"/>
              <a:t>Шөлдеген кезде жолдасым</a:t>
            </a:r>
          </a:p>
          <a:p>
            <a:r>
              <a:rPr lang="kk-KZ" sz="2000" dirty="0" smtClean="0"/>
              <a:t>Шаршаған кезде сырласым</a:t>
            </a:r>
          </a:p>
          <a:p>
            <a:r>
              <a:rPr lang="kk-KZ" sz="2000" dirty="0" smtClean="0"/>
              <a:t>Ішкенде жаның кіріп</a:t>
            </a:r>
          </a:p>
          <a:p>
            <a:r>
              <a:rPr lang="kk-KZ" sz="2000" dirty="0" smtClean="0"/>
              <a:t>Бойыңда қаның жүріп</a:t>
            </a:r>
          </a:p>
          <a:p>
            <a:r>
              <a:rPr lang="kk-KZ" sz="2000" dirty="0" smtClean="0"/>
              <a:t>Өмірдің мәнін ұғарсың</a:t>
            </a:r>
          </a:p>
          <a:p>
            <a:endParaRPr lang="kk-KZ" sz="2000" dirty="0" smtClean="0"/>
          </a:p>
          <a:p>
            <a:r>
              <a:rPr lang="kk-KZ" sz="2800" i="1" dirty="0" smtClean="0">
                <a:solidFill>
                  <a:srgbClr val="FF0000"/>
                </a:solidFill>
              </a:rPr>
              <a:t>Тапсырма: </a:t>
            </a:r>
          </a:p>
          <a:p>
            <a:r>
              <a:rPr lang="kk-KZ" sz="2400" dirty="0" smtClean="0"/>
              <a:t>Өлең шығарыңыз!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381000" y="228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47688" marR="0" lvl="0" indent="-411163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7688" marR="0" lvl="0" indent="-411163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kk-KZ" sz="3500" dirty="0" smtClean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315956"/>
            <a:ext cx="7924800" cy="608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7688" indent="-411163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kk-KZ" sz="3200" dirty="0" smtClean="0">
                <a:solidFill>
                  <a:srgbClr val="FF0000"/>
                </a:solidFill>
              </a:rPr>
              <a:t>Рефлексия</a:t>
            </a:r>
          </a:p>
          <a:p>
            <a:pPr marL="547688" indent="-411163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kk-KZ" sz="3200" dirty="0" smtClean="0">
                <a:solidFill>
                  <a:srgbClr val="FF0000"/>
                </a:solidFill>
              </a:rPr>
              <a:t>Аяқталмаған сөйлемдер.</a:t>
            </a:r>
            <a:r>
              <a:rPr lang="ru-RU" sz="3200" dirty="0" smtClean="0"/>
              <a:t> </a:t>
            </a:r>
          </a:p>
          <a:p>
            <a:pPr marL="547688" indent="-411163">
              <a:lnSpc>
                <a:spcPct val="80000"/>
              </a:lnSpc>
              <a:spcBef>
                <a:spcPct val="20000"/>
              </a:spcBef>
              <a:defRPr/>
            </a:pPr>
            <a:endParaRPr lang="ru-RU" sz="3200" dirty="0" smtClean="0"/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smtClean="0"/>
              <a:t>Мен </a:t>
            </a:r>
            <a:r>
              <a:rPr lang="ru-RU" sz="2000" b="1" dirty="0" err="1" smtClean="0"/>
              <a:t>бүгін </a:t>
            </a:r>
            <a:r>
              <a:rPr lang="ru-RU" sz="2000" b="1" dirty="0" smtClean="0"/>
              <a:t>…</a:t>
            </a:r>
            <a:r>
              <a:rPr lang="kk-KZ" sz="2000" b="1" dirty="0" smtClean="0"/>
              <a:t>...</a:t>
            </a:r>
            <a:r>
              <a:rPr lang="ru-RU" sz="2000" b="1" dirty="0" smtClean="0"/>
              <a:t> </a:t>
            </a:r>
            <a:r>
              <a:rPr lang="kk-KZ" sz="2000" b="1" dirty="0" smtClean="0"/>
              <a:t>(</a:t>
            </a:r>
            <a:r>
              <a:rPr lang="ru-RU" sz="2000" b="1" dirty="0" err="1" smtClean="0"/>
              <a:t>білдім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сезіндім</a:t>
            </a:r>
            <a:r>
              <a:rPr lang="ru-RU" sz="2000" b="1" dirty="0" smtClean="0"/>
              <a:t>,</a:t>
            </a:r>
            <a:r>
              <a:rPr lang="en-US" sz="2000" b="1" dirty="0" smtClean="0"/>
              <a:t> </a:t>
            </a:r>
            <a:r>
              <a:rPr lang="ru-RU" sz="2000" b="1" dirty="0" err="1" smtClean="0"/>
              <a:t>алдым</a:t>
            </a:r>
            <a:r>
              <a:rPr lang="ru-RU" sz="2000" b="1" dirty="0" smtClean="0"/>
              <a:t>,</a:t>
            </a:r>
            <a:r>
              <a:rPr lang="en-US" sz="2000" b="1" dirty="0" smtClean="0"/>
              <a:t> </a:t>
            </a:r>
            <a:r>
              <a:rPr lang="ru-RU" sz="2000" b="1" dirty="0" err="1" smtClean="0"/>
              <a:t>үйрендім, түсіндім</a:t>
            </a:r>
            <a:r>
              <a:rPr lang="ru-RU" sz="2000" b="1" dirty="0" smtClean="0"/>
              <a:t>) </a:t>
            </a:r>
            <a:endParaRPr lang="en-US" sz="2000" b="1" dirty="0" smtClean="0"/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smtClean="0"/>
              <a:t>Мен …… </a:t>
            </a:r>
            <a:r>
              <a:rPr lang="ru-RU" sz="2000" b="1" dirty="0" err="1" smtClean="0"/>
              <a:t>орындай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аламын</a:t>
            </a:r>
            <a:r>
              <a:rPr lang="ru-RU" sz="2000" b="1" dirty="0" smtClean="0"/>
              <a:t>.</a:t>
            </a:r>
          </a:p>
          <a:p>
            <a:pPr marL="547688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smtClean="0"/>
              <a:t>Мен ……</a:t>
            </a:r>
            <a:r>
              <a:rPr lang="ru-RU" sz="2000" b="1" dirty="0" err="1" smtClean="0"/>
              <a:t>талпынып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көремін</a:t>
            </a:r>
            <a:r>
              <a:rPr lang="ru-RU" sz="2000" b="1" dirty="0" smtClean="0"/>
              <a:t>. </a:t>
            </a:r>
            <a:endParaRPr lang="en-US" sz="2000" b="1" dirty="0" smtClean="0"/>
          </a:p>
          <a:p>
            <a:pPr marL="547688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smtClean="0"/>
              <a:t>Мен </a:t>
            </a:r>
            <a:r>
              <a:rPr lang="ru-RU" sz="2000" b="1" dirty="0" err="1" smtClean="0"/>
              <a:t>тапсырманы</a:t>
            </a:r>
            <a:r>
              <a:rPr lang="ru-RU" sz="2000" b="1" dirty="0" smtClean="0"/>
              <a:t> …… </a:t>
            </a:r>
            <a:r>
              <a:rPr lang="ru-RU" sz="2000" b="1" dirty="0" err="1" smtClean="0"/>
              <a:t>орындадым</a:t>
            </a:r>
            <a:r>
              <a:rPr lang="ru-RU" sz="2000" b="1" dirty="0" smtClean="0"/>
              <a:t>.</a:t>
            </a:r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err="1" smtClean="0"/>
              <a:t>Мені</a:t>
            </a:r>
            <a:r>
              <a:rPr lang="ru-RU" sz="2000" b="1" dirty="0" smtClean="0"/>
              <a:t> …… </a:t>
            </a:r>
            <a:r>
              <a:rPr lang="ru-RU" sz="2000" b="1" dirty="0" err="1" smtClean="0"/>
              <a:t>таң қалдырды.</a:t>
            </a:r>
            <a:endParaRPr lang="ru-RU" sz="2000" b="1" dirty="0" smtClean="0"/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err="1" smtClean="0"/>
              <a:t>Маған </a:t>
            </a:r>
            <a:r>
              <a:rPr lang="ru-RU" sz="2000" b="1" dirty="0" smtClean="0"/>
              <a:t>…… </a:t>
            </a:r>
            <a:r>
              <a:rPr lang="ru-RU" sz="2000" b="1" dirty="0" err="1" smtClean="0"/>
              <a:t>қызықты болды</a:t>
            </a:r>
            <a:r>
              <a:rPr lang="ru-RU" sz="2000" b="1" dirty="0" smtClean="0"/>
              <a:t>.</a:t>
            </a:r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err="1" smtClean="0"/>
              <a:t>Маған </a:t>
            </a:r>
            <a:r>
              <a:rPr lang="ru-RU" sz="2000" b="1" dirty="0" smtClean="0"/>
              <a:t>…… </a:t>
            </a:r>
            <a:r>
              <a:rPr lang="ru-RU" sz="2000" b="1" dirty="0" err="1" smtClean="0"/>
              <a:t>қиындық тудырды</a:t>
            </a:r>
            <a:r>
              <a:rPr lang="ru-RU" sz="2000" b="1" dirty="0" smtClean="0"/>
              <a:t>.</a:t>
            </a:r>
          </a:p>
          <a:p>
            <a:pPr marL="547688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2000" b="1" dirty="0" smtClean="0"/>
              <a:t>3 айлық курсқа қатысты ...... түсіндім.</a:t>
            </a:r>
            <a:r>
              <a:rPr lang="ru-RU" sz="2000" b="1" dirty="0" smtClean="0"/>
              <a:t> </a:t>
            </a:r>
            <a:endParaRPr lang="en-US" sz="2000" b="1" dirty="0" smtClean="0"/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err="1" smtClean="0"/>
              <a:t>Енді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менің </a:t>
            </a:r>
            <a:r>
              <a:rPr lang="ru-RU" sz="2000" b="1" dirty="0" smtClean="0"/>
              <a:t>…… </a:t>
            </a:r>
            <a:r>
              <a:rPr lang="ru-RU" sz="2000" b="1" dirty="0" err="1" smtClean="0"/>
              <a:t>қолымнан келеді</a:t>
            </a:r>
            <a:r>
              <a:rPr lang="ru-RU" sz="2000" b="1" dirty="0" smtClean="0"/>
              <a:t>. </a:t>
            </a:r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000" b="1" dirty="0" err="1" smtClean="0"/>
              <a:t>Коучинг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маған </a:t>
            </a:r>
            <a:r>
              <a:rPr lang="ru-RU" sz="2000" b="1" dirty="0" smtClean="0"/>
              <a:t>…… </a:t>
            </a:r>
            <a:r>
              <a:rPr lang="ru-RU" sz="2000" b="1" dirty="0" err="1" smtClean="0"/>
              <a:t>берді</a:t>
            </a:r>
            <a:r>
              <a:rPr lang="ru-RU" sz="2000" b="1" dirty="0" smtClean="0"/>
              <a:t>.</a:t>
            </a:r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kk-KZ" sz="2000" b="1" dirty="0" smtClean="0"/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2000" b="1" dirty="0" smtClean="0"/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kk-KZ" sz="2000" b="1" dirty="0" smtClean="0"/>
              <a:t>Коучинг ......</a:t>
            </a:r>
            <a:endParaRPr lang="ru-RU" sz="2000" b="1" dirty="0" smtClean="0"/>
          </a:p>
          <a:p>
            <a:pPr marL="547688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2000" b="1" dirty="0" smtClean="0"/>
          </a:p>
          <a:p>
            <a:pPr marL="547688" lvl="0" indent="-411163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kk-KZ" sz="2000" b="1" dirty="0" smtClean="0"/>
          </a:p>
        </p:txBody>
      </p:sp>
      <p:pic>
        <p:nvPicPr>
          <p:cNvPr id="1026" name="Picture 2" descr="D:\1 Темірғали\суреттер\Смайлик\icons-390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953000"/>
            <a:ext cx="4646463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</TotalTime>
  <Words>1326</Words>
  <Application>Microsoft Office PowerPoint</Application>
  <PresentationFormat>Экран (4:3)</PresentationFormat>
  <Paragraphs>167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Ішімдікті тұтынудың алты себебі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Темірғали</dc:creator>
  <cp:lastModifiedBy>User</cp:lastModifiedBy>
  <cp:revision>203</cp:revision>
  <dcterms:created xsi:type="dcterms:W3CDTF">2015-02-01T07:17:38Z</dcterms:created>
  <dcterms:modified xsi:type="dcterms:W3CDTF">2017-02-01T03:57:07Z</dcterms:modified>
</cp:coreProperties>
</file>